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1"/>
  </p:sldMasterIdLst>
  <p:notesMasterIdLst>
    <p:notesMasterId r:id="rId35"/>
  </p:notesMasterIdLst>
  <p:handoutMasterIdLst>
    <p:handoutMasterId r:id="rId36"/>
  </p:handoutMasterIdLst>
  <p:sldIdLst>
    <p:sldId id="476" r:id="rId2"/>
    <p:sldId id="616" r:id="rId3"/>
    <p:sldId id="615" r:id="rId4"/>
    <p:sldId id="478" r:id="rId5"/>
    <p:sldId id="612" r:id="rId6"/>
    <p:sldId id="481" r:id="rId7"/>
    <p:sldId id="482" r:id="rId8"/>
    <p:sldId id="495" r:id="rId9"/>
    <p:sldId id="613" r:id="rId10"/>
    <p:sldId id="483" r:id="rId11"/>
    <p:sldId id="484" r:id="rId12"/>
    <p:sldId id="485" r:id="rId13"/>
    <p:sldId id="556" r:id="rId14"/>
    <p:sldId id="567" r:id="rId15"/>
    <p:sldId id="617" r:id="rId16"/>
    <p:sldId id="619" r:id="rId17"/>
    <p:sldId id="620" r:id="rId18"/>
    <p:sldId id="626" r:id="rId19"/>
    <p:sldId id="623" r:id="rId20"/>
    <p:sldId id="622" r:id="rId21"/>
    <p:sldId id="628" r:id="rId22"/>
    <p:sldId id="568" r:id="rId23"/>
    <p:sldId id="629" r:id="rId24"/>
    <p:sldId id="542" r:id="rId25"/>
    <p:sldId id="569" r:id="rId26"/>
    <p:sldId id="572" r:id="rId27"/>
    <p:sldId id="631" r:id="rId28"/>
    <p:sldId id="500" r:id="rId29"/>
    <p:sldId id="558" r:id="rId30"/>
    <p:sldId id="503" r:id="rId31"/>
    <p:sldId id="582" r:id="rId32"/>
    <p:sldId id="584" r:id="rId33"/>
    <p:sldId id="456" r:id="rId34"/>
  </p:sldIdLst>
  <p:sldSz cx="9144000" cy="6858000" type="screen4x3"/>
  <p:notesSz cx="6735763" cy="97996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o.thi.thanh.huyen" initials="d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7FF"/>
    <a:srgbClr val="087E7A"/>
    <a:srgbClr val="29A06C"/>
    <a:srgbClr val="66CCFF"/>
    <a:srgbClr val="006600"/>
    <a:srgbClr val="103F31"/>
    <a:srgbClr val="7CBAFF"/>
    <a:srgbClr val="05FFBB"/>
    <a:srgbClr val="7DFF24"/>
    <a:srgbClr val="0634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63" autoAdjust="0"/>
    <p:restoredTop sz="94434" autoAdjust="0"/>
  </p:normalViewPr>
  <p:slideViewPr>
    <p:cSldViewPr>
      <p:cViewPr varScale="1">
        <p:scale>
          <a:sx n="110" d="100"/>
          <a:sy n="110" d="100"/>
        </p:scale>
        <p:origin x="192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419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09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7D6F95-4012-40E7-AB9D-3E2098E51ED6}" type="doc">
      <dgm:prSet loTypeId="urn:microsoft.com/office/officeart/2005/8/layout/list1" loCatId="list" qsTypeId="urn:microsoft.com/office/officeart/2005/8/quickstyle/3d2" qsCatId="3D" csTypeId="urn:microsoft.com/office/officeart/2005/8/colors/accent1_2" csCatId="accent1" phldr="1"/>
      <dgm:spPr/>
    </dgm:pt>
    <dgm:pt modelId="{FEC9BE68-232A-426C-BE59-998FCDFDDEE6}">
      <dgm:prSet phldrT="[Text]"/>
      <dgm:spPr>
        <a:solidFill>
          <a:srgbClr val="0057FF"/>
        </a:solidFill>
      </dgm:spPr>
      <dgm:t>
        <a:bodyPr/>
        <a:lstStyle/>
        <a:p>
          <a:r>
            <a:rPr lang="en-US" b="1" smtClean="0">
              <a:latin typeface="+mj-lt"/>
            </a:rPr>
            <a:t>5. </a:t>
          </a:r>
          <a:r>
            <a:rPr lang="en-US" b="1" smtClean="0">
              <a:latin typeface="+mj-lt"/>
              <a:cs typeface="Arial" panose="020B0604020202020204" pitchFamily="34" charset="0"/>
            </a:rPr>
            <a:t>Utilities</a:t>
          </a:r>
          <a:endParaRPr lang="en-US" b="1">
            <a:latin typeface="+mj-lt"/>
          </a:endParaRPr>
        </a:p>
      </dgm:t>
    </dgm:pt>
    <dgm:pt modelId="{4BF3428F-F134-471B-87EC-DA368243ECB3}" type="parTrans" cxnId="{6E32C646-7204-481B-A518-BCF563CDFA5F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730E6C2F-3581-4659-A17D-213401CD765C}" type="sibTrans" cxnId="{6E32C646-7204-481B-A518-BCF563CDFA5F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BCE1EEC7-2CCA-4347-8C5F-25D573AE1547}">
      <dgm:prSet phldrT="[Text]"/>
      <dgm:spPr>
        <a:solidFill>
          <a:srgbClr val="0057FF"/>
        </a:solidFill>
      </dgm:spPr>
      <dgm:t>
        <a:bodyPr/>
        <a:lstStyle/>
        <a:p>
          <a:r>
            <a:rPr lang="en-US" b="1" smtClean="0">
              <a:latin typeface="+mj-lt"/>
            </a:rPr>
            <a:t>1</a:t>
          </a:r>
          <a:r>
            <a:rPr lang="en-US" smtClean="0">
              <a:latin typeface="+mj-lt"/>
            </a:rPr>
            <a:t>. </a:t>
          </a:r>
          <a:r>
            <a:rPr lang="en-US" b="1" smtClean="0">
              <a:latin typeface="+mj-lt"/>
              <a:cs typeface="Arial" panose="020B0604020202020204" pitchFamily="34" charset="0"/>
            </a:rPr>
            <a:t>Introduction of rtSurvey</a:t>
          </a:r>
          <a:endParaRPr lang="en-US" smtClean="0">
            <a:latin typeface="+mj-lt"/>
          </a:endParaRPr>
        </a:p>
      </dgm:t>
    </dgm:pt>
    <dgm:pt modelId="{CFAFB261-2A65-4936-8C07-03DC6C7FBCD1}" type="parTrans" cxnId="{16A88799-0315-4E23-BCDB-8D6919C86E5B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8853254B-B227-4D3A-B0EC-0AD9E6B885B9}" type="sibTrans" cxnId="{16A88799-0315-4E23-BCDB-8D6919C86E5B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E9C36AB0-D494-4140-AB52-430471F3EC39}">
      <dgm:prSet/>
      <dgm:spPr>
        <a:solidFill>
          <a:srgbClr val="0057FF"/>
        </a:solidFill>
      </dgm:spPr>
      <dgm:t>
        <a:bodyPr/>
        <a:lstStyle/>
        <a:p>
          <a:r>
            <a:rPr lang="en-US" b="1" smtClean="0">
              <a:latin typeface="+mj-lt"/>
            </a:rPr>
            <a:t>3. How to use rtSurvey</a:t>
          </a:r>
          <a:endParaRPr lang="en-US" b="1">
            <a:latin typeface="+mj-lt"/>
          </a:endParaRPr>
        </a:p>
      </dgm:t>
    </dgm:pt>
    <dgm:pt modelId="{1F7A1E06-6B84-455D-98D8-1347659751C4}" type="parTrans" cxnId="{23C179A2-B40D-40B7-B737-935E5882E0B0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3FFB0D00-64F0-4DA9-8E4E-5A82D4BBF502}" type="sibTrans" cxnId="{23C179A2-B40D-40B7-B737-935E5882E0B0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ED188BE0-DC45-42A0-AD75-73542A524029}">
      <dgm:prSet/>
      <dgm:spPr>
        <a:solidFill>
          <a:srgbClr val="0057FF"/>
        </a:solidFill>
        <a:ln>
          <a:solidFill>
            <a:srgbClr val="0057FF"/>
          </a:solidFill>
        </a:ln>
      </dgm:spPr>
      <dgm:t>
        <a:bodyPr/>
        <a:lstStyle/>
        <a:p>
          <a:r>
            <a:rPr lang="en-US" b="1" smtClean="0">
              <a:latin typeface="+mj-lt"/>
              <a:cs typeface="Arial" panose="020B0604020202020204" pitchFamily="34" charset="0"/>
            </a:rPr>
            <a:t>2. Installation of rtSurvey</a:t>
          </a:r>
          <a:endParaRPr lang="en-US" b="1" dirty="0" smtClean="0">
            <a:latin typeface="+mj-lt"/>
            <a:cs typeface="Arial" panose="020B0604020202020204" pitchFamily="34" charset="0"/>
          </a:endParaRPr>
        </a:p>
      </dgm:t>
    </dgm:pt>
    <dgm:pt modelId="{FD6CA023-65EC-4820-B712-17A40CA843E2}" type="parTrans" cxnId="{2D7CD76B-49D2-4975-99A9-DAA3B632B58F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77C7DADB-C2D1-4797-AFE5-83AF5FCD1E3D}" type="sibTrans" cxnId="{2D7CD76B-49D2-4975-99A9-DAA3B632B58F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1A323490-E4FC-43DA-A9F5-19795015BD3D}">
      <dgm:prSet/>
      <dgm:spPr/>
      <dgm:t>
        <a:bodyPr/>
        <a:lstStyle/>
        <a:p>
          <a:r>
            <a:rPr lang="en-US" b="1" smtClean="0">
              <a:latin typeface="+mj-lt"/>
            </a:rPr>
            <a:t>Login</a:t>
          </a:r>
          <a:endParaRPr lang="en-US" b="1">
            <a:latin typeface="+mj-lt"/>
          </a:endParaRPr>
        </a:p>
      </dgm:t>
    </dgm:pt>
    <dgm:pt modelId="{884049BF-1D5B-4B92-8B94-4911A273F735}" type="parTrans" cxnId="{51D79E8D-3AE6-4D17-9BA8-B742466613AA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A177441D-2E77-4A5E-A3F1-B58D7F1EAC69}" type="sibTrans" cxnId="{51D79E8D-3AE6-4D17-9BA8-B742466613AA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F5B4BDB6-1854-4BB7-9FA3-6F28FEFD01D6}">
      <dgm:prSet/>
      <dgm:spPr/>
      <dgm:t>
        <a:bodyPr/>
        <a:lstStyle/>
        <a:p>
          <a:r>
            <a:rPr lang="en-US" b="1" smtClean="0">
              <a:latin typeface="+mj-lt"/>
              <a:cs typeface="Arial" panose="020B0604020202020204" pitchFamily="34" charset="0"/>
            </a:rPr>
            <a:t>Deactivate Registration</a:t>
          </a:r>
          <a:endParaRPr lang="en-US" b="1">
            <a:latin typeface="+mj-lt"/>
          </a:endParaRPr>
        </a:p>
      </dgm:t>
    </dgm:pt>
    <dgm:pt modelId="{75EEE12C-33FE-44D9-B164-2DA3243C1C10}" type="parTrans" cxnId="{AED63225-EDBE-4412-A190-8CFF8069AA40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1F7AF41B-C04C-4936-8126-273F0668E475}" type="sibTrans" cxnId="{AED63225-EDBE-4412-A190-8CFF8069AA40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55E2BE40-1EA8-4944-B3C9-B0789CD6F055}">
      <dgm:prSet/>
      <dgm:spPr/>
      <dgm:t>
        <a:bodyPr/>
        <a:lstStyle/>
        <a:p>
          <a:r>
            <a:rPr lang="en-US" b="1" smtClean="0">
              <a:latin typeface="+mj-lt"/>
              <a:cs typeface="Arial" panose="020B0604020202020204" pitchFamily="34" charset="0"/>
            </a:rPr>
            <a:t>Registration</a:t>
          </a:r>
          <a:endParaRPr lang="en-US" b="1">
            <a:latin typeface="+mj-lt"/>
          </a:endParaRPr>
        </a:p>
      </dgm:t>
    </dgm:pt>
    <dgm:pt modelId="{1528B406-6691-4208-879F-26A83FC3F5F2}" type="sibTrans" cxnId="{8173FF56-F51A-4E88-AD70-93E9BEEE28B1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F8E72D06-05C6-481F-B934-2E522AFA8AAD}" type="parTrans" cxnId="{8173FF56-F51A-4E88-AD70-93E9BEEE28B1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956C768E-4C09-4352-8A08-9494A1CE07BB}">
      <dgm:prSet/>
      <dgm:spPr>
        <a:solidFill>
          <a:srgbClr val="0057FF"/>
        </a:solidFill>
      </dgm:spPr>
      <dgm:t>
        <a:bodyPr/>
        <a:lstStyle/>
        <a:p>
          <a:r>
            <a:rPr lang="en-US" b="1" smtClean="0">
              <a:latin typeface="+mj-lt"/>
            </a:rPr>
            <a:t>4.</a:t>
          </a:r>
          <a:r>
            <a:rPr lang="en-US" b="1" baseline="0" smtClean="0">
              <a:latin typeface="+mj-lt"/>
            </a:rPr>
            <a:t> Some techniques when filling out the form in the e-form</a:t>
          </a:r>
          <a:endParaRPr lang="en-US" b="1">
            <a:latin typeface="+mj-lt"/>
          </a:endParaRPr>
        </a:p>
      </dgm:t>
    </dgm:pt>
    <dgm:pt modelId="{9D97EE4F-D94C-4C90-9004-DFB04E4D6603}" type="parTrans" cxnId="{666F3484-18C6-4EFC-941E-1AEF3412D049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3654A3BA-703B-4920-AE63-2156F8DDF273}" type="sibTrans" cxnId="{666F3484-18C6-4EFC-941E-1AEF3412D049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8E660CA1-D50A-47DC-B467-426551AB2F32}" type="pres">
      <dgm:prSet presAssocID="{027D6F95-4012-40E7-AB9D-3E2098E51ED6}" presName="linear" presStyleCnt="0">
        <dgm:presLayoutVars>
          <dgm:dir/>
          <dgm:animLvl val="lvl"/>
          <dgm:resizeHandles val="exact"/>
        </dgm:presLayoutVars>
      </dgm:prSet>
      <dgm:spPr/>
    </dgm:pt>
    <dgm:pt modelId="{26232480-4285-4131-811E-80AA6970EA7F}" type="pres">
      <dgm:prSet presAssocID="{BCE1EEC7-2CCA-4347-8C5F-25D573AE1547}" presName="parentLin" presStyleCnt="0"/>
      <dgm:spPr/>
    </dgm:pt>
    <dgm:pt modelId="{90C307EB-2A29-4ECA-8789-12A6C6B6BF5D}" type="pres">
      <dgm:prSet presAssocID="{BCE1EEC7-2CCA-4347-8C5F-25D573AE1547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85462F3A-08F4-453B-A8EE-6366967ABFE9}" type="pres">
      <dgm:prSet presAssocID="{BCE1EEC7-2CCA-4347-8C5F-25D573AE1547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096AEC-8A6E-46FF-B3BB-0F10B396D599}" type="pres">
      <dgm:prSet presAssocID="{BCE1EEC7-2CCA-4347-8C5F-25D573AE1547}" presName="negativeSpace" presStyleCnt="0"/>
      <dgm:spPr/>
    </dgm:pt>
    <dgm:pt modelId="{EA3A1CBD-6FAF-44A6-8C61-4010321E8423}" type="pres">
      <dgm:prSet presAssocID="{BCE1EEC7-2CCA-4347-8C5F-25D573AE1547}" presName="childText" presStyleLbl="conFgAcc1" presStyleIdx="0" presStyleCnt="5">
        <dgm:presLayoutVars>
          <dgm:bulletEnabled val="1"/>
        </dgm:presLayoutVars>
      </dgm:prSet>
      <dgm:spPr/>
    </dgm:pt>
    <dgm:pt modelId="{22B7BBF1-9E98-45DD-B3AA-A7E027C49A34}" type="pres">
      <dgm:prSet presAssocID="{8853254B-B227-4D3A-B0EC-0AD9E6B885B9}" presName="spaceBetweenRectangles" presStyleCnt="0"/>
      <dgm:spPr/>
    </dgm:pt>
    <dgm:pt modelId="{1435224A-5760-4329-82CC-299AC942B06E}" type="pres">
      <dgm:prSet presAssocID="{ED188BE0-DC45-42A0-AD75-73542A524029}" presName="parentLin" presStyleCnt="0"/>
      <dgm:spPr/>
    </dgm:pt>
    <dgm:pt modelId="{F32D82DC-FEEC-4BC0-8D7E-04BE885D32E7}" type="pres">
      <dgm:prSet presAssocID="{ED188BE0-DC45-42A0-AD75-73542A524029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26379848-F1C4-44B5-A11C-F3B7819EC3B3}" type="pres">
      <dgm:prSet presAssocID="{ED188BE0-DC45-42A0-AD75-73542A524029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440FF1-5674-44FF-B7D9-84B776D5A69F}" type="pres">
      <dgm:prSet presAssocID="{ED188BE0-DC45-42A0-AD75-73542A524029}" presName="negativeSpace" presStyleCnt="0"/>
      <dgm:spPr/>
    </dgm:pt>
    <dgm:pt modelId="{F58437EC-3B2A-4DC5-A649-A0F3573BC327}" type="pres">
      <dgm:prSet presAssocID="{ED188BE0-DC45-42A0-AD75-73542A524029}" presName="childText" presStyleLbl="conF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33873B-C6A1-4537-B5BF-AED8F5A6EA24}" type="pres">
      <dgm:prSet presAssocID="{77C7DADB-C2D1-4797-AFE5-83AF5FCD1E3D}" presName="spaceBetweenRectangles" presStyleCnt="0"/>
      <dgm:spPr/>
    </dgm:pt>
    <dgm:pt modelId="{6A3BA0F4-9F0D-4F81-820D-80CA9B0D8BCF}" type="pres">
      <dgm:prSet presAssocID="{E9C36AB0-D494-4140-AB52-430471F3EC39}" presName="parentLin" presStyleCnt="0"/>
      <dgm:spPr/>
    </dgm:pt>
    <dgm:pt modelId="{1470C1DD-56F1-4C51-A37D-FB8DAC7E5C79}" type="pres">
      <dgm:prSet presAssocID="{E9C36AB0-D494-4140-AB52-430471F3EC39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7D055070-2365-492E-9D1A-9D5E133E0462}" type="pres">
      <dgm:prSet presAssocID="{E9C36AB0-D494-4140-AB52-430471F3EC39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F85F6D-451C-4B0F-A472-97CE2A1DCB79}" type="pres">
      <dgm:prSet presAssocID="{E9C36AB0-D494-4140-AB52-430471F3EC39}" presName="negativeSpace" presStyleCnt="0"/>
      <dgm:spPr/>
    </dgm:pt>
    <dgm:pt modelId="{E6B9DC3D-7C78-4F27-AB2E-D4AFA5A73E3B}" type="pres">
      <dgm:prSet presAssocID="{E9C36AB0-D494-4140-AB52-430471F3EC39}" presName="childText" presStyleLbl="conF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7C263A-4F5E-49A4-850A-82698D4385CC}" type="pres">
      <dgm:prSet presAssocID="{3FFB0D00-64F0-4DA9-8E4E-5A82D4BBF502}" presName="spaceBetweenRectangles" presStyleCnt="0"/>
      <dgm:spPr/>
    </dgm:pt>
    <dgm:pt modelId="{A09DE3E4-B6AF-4755-A22A-5DCE725DFCA8}" type="pres">
      <dgm:prSet presAssocID="{956C768E-4C09-4352-8A08-9494A1CE07BB}" presName="parentLin" presStyleCnt="0"/>
      <dgm:spPr/>
    </dgm:pt>
    <dgm:pt modelId="{31E7AFA6-99EB-4500-905C-2FEF43FC868B}" type="pres">
      <dgm:prSet presAssocID="{956C768E-4C09-4352-8A08-9494A1CE07BB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B79F1B03-F2DA-447E-8735-BCD63BCB1616}" type="pres">
      <dgm:prSet presAssocID="{956C768E-4C09-4352-8A08-9494A1CE07BB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F8665B-03EB-4AC8-B091-34E3CAE1D0A9}" type="pres">
      <dgm:prSet presAssocID="{956C768E-4C09-4352-8A08-9494A1CE07BB}" presName="negativeSpace" presStyleCnt="0"/>
      <dgm:spPr/>
    </dgm:pt>
    <dgm:pt modelId="{CA536841-8ABE-4D54-B827-57A9842A2B12}" type="pres">
      <dgm:prSet presAssocID="{956C768E-4C09-4352-8A08-9494A1CE07BB}" presName="childText" presStyleLbl="conF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446DDA-1C5F-431D-B62F-7D9C7303D3D9}" type="pres">
      <dgm:prSet presAssocID="{3654A3BA-703B-4920-AE63-2156F8DDF273}" presName="spaceBetweenRectangles" presStyleCnt="0"/>
      <dgm:spPr/>
    </dgm:pt>
    <dgm:pt modelId="{118EB8E4-1F3A-4051-9283-4FBB52AE82E7}" type="pres">
      <dgm:prSet presAssocID="{FEC9BE68-232A-426C-BE59-998FCDFDDEE6}" presName="parentLin" presStyleCnt="0"/>
      <dgm:spPr/>
    </dgm:pt>
    <dgm:pt modelId="{89F654CC-552C-49D0-A115-883590258E27}" type="pres">
      <dgm:prSet presAssocID="{FEC9BE68-232A-426C-BE59-998FCDFDDEE6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E80680D8-4CA0-4896-908B-FE023AC9CA94}" type="pres">
      <dgm:prSet presAssocID="{FEC9BE68-232A-426C-BE59-998FCDFDDEE6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8A7B7A-D08D-47EE-A527-B8C661030AC9}" type="pres">
      <dgm:prSet presAssocID="{FEC9BE68-232A-426C-BE59-998FCDFDDEE6}" presName="negativeSpace" presStyleCnt="0"/>
      <dgm:spPr/>
    </dgm:pt>
    <dgm:pt modelId="{F695438F-51FF-4A5F-ADBE-75D49A7E1674}" type="pres">
      <dgm:prSet presAssocID="{FEC9BE68-232A-426C-BE59-998FCDFDDEE6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87822963-7968-4C09-8D9D-13956CDC1028}" type="presOf" srcId="{BCE1EEC7-2CCA-4347-8C5F-25D573AE1547}" destId="{90C307EB-2A29-4ECA-8789-12A6C6B6BF5D}" srcOrd="0" destOrd="0" presId="urn:microsoft.com/office/officeart/2005/8/layout/list1"/>
    <dgm:cxn modelId="{76EF0831-569E-4FED-978D-FF1063362D03}" type="presOf" srcId="{55E2BE40-1EA8-4944-B3C9-B0789CD6F055}" destId="{F58437EC-3B2A-4DC5-A649-A0F3573BC327}" srcOrd="0" destOrd="0" presId="urn:microsoft.com/office/officeart/2005/8/layout/list1"/>
    <dgm:cxn modelId="{BE17501D-76AB-4F39-97E1-8D8343BBA7E6}" type="presOf" srcId="{956C768E-4C09-4352-8A08-9494A1CE07BB}" destId="{B79F1B03-F2DA-447E-8735-BCD63BCB1616}" srcOrd="1" destOrd="0" presId="urn:microsoft.com/office/officeart/2005/8/layout/list1"/>
    <dgm:cxn modelId="{CADE862B-EBC8-40A5-9906-3409EEF58877}" type="presOf" srcId="{ED188BE0-DC45-42A0-AD75-73542A524029}" destId="{F32D82DC-FEEC-4BC0-8D7E-04BE885D32E7}" srcOrd="0" destOrd="0" presId="urn:microsoft.com/office/officeart/2005/8/layout/list1"/>
    <dgm:cxn modelId="{5FDF5A75-BD32-4036-B3BC-1F567522947A}" type="presOf" srcId="{FEC9BE68-232A-426C-BE59-998FCDFDDEE6}" destId="{E80680D8-4CA0-4896-908B-FE023AC9CA94}" srcOrd="1" destOrd="0" presId="urn:microsoft.com/office/officeart/2005/8/layout/list1"/>
    <dgm:cxn modelId="{3C55A4EB-368D-4D1D-A68A-C8574F95CE46}" type="presOf" srcId="{956C768E-4C09-4352-8A08-9494A1CE07BB}" destId="{31E7AFA6-99EB-4500-905C-2FEF43FC868B}" srcOrd="0" destOrd="0" presId="urn:microsoft.com/office/officeart/2005/8/layout/list1"/>
    <dgm:cxn modelId="{23C179A2-B40D-40B7-B737-935E5882E0B0}" srcId="{027D6F95-4012-40E7-AB9D-3E2098E51ED6}" destId="{E9C36AB0-D494-4140-AB52-430471F3EC39}" srcOrd="2" destOrd="0" parTransId="{1F7A1E06-6B84-455D-98D8-1347659751C4}" sibTransId="{3FFB0D00-64F0-4DA9-8E4E-5A82D4BBF502}"/>
    <dgm:cxn modelId="{7EA074A8-DE26-4C90-AB13-6CF154B29B8D}" type="presOf" srcId="{FEC9BE68-232A-426C-BE59-998FCDFDDEE6}" destId="{89F654CC-552C-49D0-A115-883590258E27}" srcOrd="0" destOrd="0" presId="urn:microsoft.com/office/officeart/2005/8/layout/list1"/>
    <dgm:cxn modelId="{666F3484-18C6-4EFC-941E-1AEF3412D049}" srcId="{027D6F95-4012-40E7-AB9D-3E2098E51ED6}" destId="{956C768E-4C09-4352-8A08-9494A1CE07BB}" srcOrd="3" destOrd="0" parTransId="{9D97EE4F-D94C-4C90-9004-DFB04E4D6603}" sibTransId="{3654A3BA-703B-4920-AE63-2156F8DDF273}"/>
    <dgm:cxn modelId="{C25B750F-D426-4384-B69F-BDE6DA193326}" type="presOf" srcId="{ED188BE0-DC45-42A0-AD75-73542A524029}" destId="{26379848-F1C4-44B5-A11C-F3B7819EC3B3}" srcOrd="1" destOrd="0" presId="urn:microsoft.com/office/officeart/2005/8/layout/list1"/>
    <dgm:cxn modelId="{46EBD325-B927-4CC4-BFC2-C884424B1202}" type="presOf" srcId="{E9C36AB0-D494-4140-AB52-430471F3EC39}" destId="{1470C1DD-56F1-4C51-A37D-FB8DAC7E5C79}" srcOrd="0" destOrd="0" presId="urn:microsoft.com/office/officeart/2005/8/layout/list1"/>
    <dgm:cxn modelId="{BEFEBEF4-94ED-4EF5-9F06-4D72864ED60F}" type="presOf" srcId="{BCE1EEC7-2CCA-4347-8C5F-25D573AE1547}" destId="{85462F3A-08F4-453B-A8EE-6366967ABFE9}" srcOrd="1" destOrd="0" presId="urn:microsoft.com/office/officeart/2005/8/layout/list1"/>
    <dgm:cxn modelId="{F543B9FB-2405-4374-BD88-CB26829EBF64}" type="presOf" srcId="{F5B4BDB6-1854-4BB7-9FA3-6F28FEFD01D6}" destId="{F58437EC-3B2A-4DC5-A649-A0F3573BC327}" srcOrd="0" destOrd="2" presId="urn:microsoft.com/office/officeart/2005/8/layout/list1"/>
    <dgm:cxn modelId="{8938B0C9-A968-42AF-966F-D119F21D9D0E}" type="presOf" srcId="{027D6F95-4012-40E7-AB9D-3E2098E51ED6}" destId="{8E660CA1-D50A-47DC-B467-426551AB2F32}" srcOrd="0" destOrd="0" presId="urn:microsoft.com/office/officeart/2005/8/layout/list1"/>
    <dgm:cxn modelId="{2D7CD76B-49D2-4975-99A9-DAA3B632B58F}" srcId="{027D6F95-4012-40E7-AB9D-3E2098E51ED6}" destId="{ED188BE0-DC45-42A0-AD75-73542A524029}" srcOrd="1" destOrd="0" parTransId="{FD6CA023-65EC-4820-B712-17A40CA843E2}" sibTransId="{77C7DADB-C2D1-4797-AFE5-83AF5FCD1E3D}"/>
    <dgm:cxn modelId="{AC3161F6-6971-48F7-B5DF-2ADDB2AD4BB7}" type="presOf" srcId="{1A323490-E4FC-43DA-A9F5-19795015BD3D}" destId="{F58437EC-3B2A-4DC5-A649-A0F3573BC327}" srcOrd="0" destOrd="1" presId="urn:microsoft.com/office/officeart/2005/8/layout/list1"/>
    <dgm:cxn modelId="{6E32C646-7204-481B-A518-BCF563CDFA5F}" srcId="{027D6F95-4012-40E7-AB9D-3E2098E51ED6}" destId="{FEC9BE68-232A-426C-BE59-998FCDFDDEE6}" srcOrd="4" destOrd="0" parTransId="{4BF3428F-F134-471B-87EC-DA368243ECB3}" sibTransId="{730E6C2F-3581-4659-A17D-213401CD765C}"/>
    <dgm:cxn modelId="{8173FF56-F51A-4E88-AD70-93E9BEEE28B1}" srcId="{ED188BE0-DC45-42A0-AD75-73542A524029}" destId="{55E2BE40-1EA8-4944-B3C9-B0789CD6F055}" srcOrd="0" destOrd="0" parTransId="{F8E72D06-05C6-481F-B934-2E522AFA8AAD}" sibTransId="{1528B406-6691-4208-879F-26A83FC3F5F2}"/>
    <dgm:cxn modelId="{EEB667F3-F6E8-4806-96D7-D27FCEFADF45}" type="presOf" srcId="{E9C36AB0-D494-4140-AB52-430471F3EC39}" destId="{7D055070-2365-492E-9D1A-9D5E133E0462}" srcOrd="1" destOrd="0" presId="urn:microsoft.com/office/officeart/2005/8/layout/list1"/>
    <dgm:cxn modelId="{51D79E8D-3AE6-4D17-9BA8-B742466613AA}" srcId="{ED188BE0-DC45-42A0-AD75-73542A524029}" destId="{1A323490-E4FC-43DA-A9F5-19795015BD3D}" srcOrd="1" destOrd="0" parTransId="{884049BF-1D5B-4B92-8B94-4911A273F735}" sibTransId="{A177441D-2E77-4A5E-A3F1-B58D7F1EAC69}"/>
    <dgm:cxn modelId="{AED63225-EDBE-4412-A190-8CFF8069AA40}" srcId="{ED188BE0-DC45-42A0-AD75-73542A524029}" destId="{F5B4BDB6-1854-4BB7-9FA3-6F28FEFD01D6}" srcOrd="2" destOrd="0" parTransId="{75EEE12C-33FE-44D9-B164-2DA3243C1C10}" sibTransId="{1F7AF41B-C04C-4936-8126-273F0668E475}"/>
    <dgm:cxn modelId="{16A88799-0315-4E23-BCDB-8D6919C86E5B}" srcId="{027D6F95-4012-40E7-AB9D-3E2098E51ED6}" destId="{BCE1EEC7-2CCA-4347-8C5F-25D573AE1547}" srcOrd="0" destOrd="0" parTransId="{CFAFB261-2A65-4936-8C07-03DC6C7FBCD1}" sibTransId="{8853254B-B227-4D3A-B0EC-0AD9E6B885B9}"/>
    <dgm:cxn modelId="{7B0A47CE-C5C1-40CF-8280-D29AAED9B3E0}" type="presParOf" srcId="{8E660CA1-D50A-47DC-B467-426551AB2F32}" destId="{26232480-4285-4131-811E-80AA6970EA7F}" srcOrd="0" destOrd="0" presId="urn:microsoft.com/office/officeart/2005/8/layout/list1"/>
    <dgm:cxn modelId="{B88A73DE-132F-4171-8195-85603CB3BFF0}" type="presParOf" srcId="{26232480-4285-4131-811E-80AA6970EA7F}" destId="{90C307EB-2A29-4ECA-8789-12A6C6B6BF5D}" srcOrd="0" destOrd="0" presId="urn:microsoft.com/office/officeart/2005/8/layout/list1"/>
    <dgm:cxn modelId="{E3B2ED00-3BF4-40DF-A42F-2D05B5C03CF4}" type="presParOf" srcId="{26232480-4285-4131-811E-80AA6970EA7F}" destId="{85462F3A-08F4-453B-A8EE-6366967ABFE9}" srcOrd="1" destOrd="0" presId="urn:microsoft.com/office/officeart/2005/8/layout/list1"/>
    <dgm:cxn modelId="{67C1218C-15C8-4A33-B09E-06F548175FA0}" type="presParOf" srcId="{8E660CA1-D50A-47DC-B467-426551AB2F32}" destId="{5C096AEC-8A6E-46FF-B3BB-0F10B396D599}" srcOrd="1" destOrd="0" presId="urn:microsoft.com/office/officeart/2005/8/layout/list1"/>
    <dgm:cxn modelId="{00C84B8B-F653-488F-9285-AA550C71D6A3}" type="presParOf" srcId="{8E660CA1-D50A-47DC-B467-426551AB2F32}" destId="{EA3A1CBD-6FAF-44A6-8C61-4010321E8423}" srcOrd="2" destOrd="0" presId="urn:microsoft.com/office/officeart/2005/8/layout/list1"/>
    <dgm:cxn modelId="{CEC23EA8-90C8-4589-93FB-8D37B542FEEE}" type="presParOf" srcId="{8E660CA1-D50A-47DC-B467-426551AB2F32}" destId="{22B7BBF1-9E98-45DD-B3AA-A7E027C49A34}" srcOrd="3" destOrd="0" presId="urn:microsoft.com/office/officeart/2005/8/layout/list1"/>
    <dgm:cxn modelId="{7E8059CA-BFF9-47C7-B7FA-D539D20928D0}" type="presParOf" srcId="{8E660CA1-D50A-47DC-B467-426551AB2F32}" destId="{1435224A-5760-4329-82CC-299AC942B06E}" srcOrd="4" destOrd="0" presId="urn:microsoft.com/office/officeart/2005/8/layout/list1"/>
    <dgm:cxn modelId="{5E3B3CD7-6C2C-4E36-AD0B-9258A59F8B38}" type="presParOf" srcId="{1435224A-5760-4329-82CC-299AC942B06E}" destId="{F32D82DC-FEEC-4BC0-8D7E-04BE885D32E7}" srcOrd="0" destOrd="0" presId="urn:microsoft.com/office/officeart/2005/8/layout/list1"/>
    <dgm:cxn modelId="{0011202D-CF49-49C3-B3EB-E9B096956638}" type="presParOf" srcId="{1435224A-5760-4329-82CC-299AC942B06E}" destId="{26379848-F1C4-44B5-A11C-F3B7819EC3B3}" srcOrd="1" destOrd="0" presId="urn:microsoft.com/office/officeart/2005/8/layout/list1"/>
    <dgm:cxn modelId="{F65D1196-08B7-4011-B8C3-1546B5FDAD1B}" type="presParOf" srcId="{8E660CA1-D50A-47DC-B467-426551AB2F32}" destId="{72440FF1-5674-44FF-B7D9-84B776D5A69F}" srcOrd="5" destOrd="0" presId="urn:microsoft.com/office/officeart/2005/8/layout/list1"/>
    <dgm:cxn modelId="{270B84CC-932C-4C9F-ADD4-C466D6CE9945}" type="presParOf" srcId="{8E660CA1-D50A-47DC-B467-426551AB2F32}" destId="{F58437EC-3B2A-4DC5-A649-A0F3573BC327}" srcOrd="6" destOrd="0" presId="urn:microsoft.com/office/officeart/2005/8/layout/list1"/>
    <dgm:cxn modelId="{4766323E-EDB1-4DF5-B0F2-D76C95EF55B0}" type="presParOf" srcId="{8E660CA1-D50A-47DC-B467-426551AB2F32}" destId="{E033873B-C6A1-4537-B5BF-AED8F5A6EA24}" srcOrd="7" destOrd="0" presId="urn:microsoft.com/office/officeart/2005/8/layout/list1"/>
    <dgm:cxn modelId="{28410DC8-EF0F-4A58-925A-76AC1D2656FA}" type="presParOf" srcId="{8E660CA1-D50A-47DC-B467-426551AB2F32}" destId="{6A3BA0F4-9F0D-4F81-820D-80CA9B0D8BCF}" srcOrd="8" destOrd="0" presId="urn:microsoft.com/office/officeart/2005/8/layout/list1"/>
    <dgm:cxn modelId="{DAD0CC9E-BCD3-46C2-BD4F-8AB51EA95EB3}" type="presParOf" srcId="{6A3BA0F4-9F0D-4F81-820D-80CA9B0D8BCF}" destId="{1470C1DD-56F1-4C51-A37D-FB8DAC7E5C79}" srcOrd="0" destOrd="0" presId="urn:microsoft.com/office/officeart/2005/8/layout/list1"/>
    <dgm:cxn modelId="{38BE7C85-5A83-4F6E-AED8-DD62BDFC922E}" type="presParOf" srcId="{6A3BA0F4-9F0D-4F81-820D-80CA9B0D8BCF}" destId="{7D055070-2365-492E-9D1A-9D5E133E0462}" srcOrd="1" destOrd="0" presId="urn:microsoft.com/office/officeart/2005/8/layout/list1"/>
    <dgm:cxn modelId="{C3C0A7AA-9C2A-419E-ACBB-B23AC733C354}" type="presParOf" srcId="{8E660CA1-D50A-47DC-B467-426551AB2F32}" destId="{8FF85F6D-451C-4B0F-A472-97CE2A1DCB79}" srcOrd="9" destOrd="0" presId="urn:microsoft.com/office/officeart/2005/8/layout/list1"/>
    <dgm:cxn modelId="{92CE21F2-9B51-4336-9077-1E8751A0E9FE}" type="presParOf" srcId="{8E660CA1-D50A-47DC-B467-426551AB2F32}" destId="{E6B9DC3D-7C78-4F27-AB2E-D4AFA5A73E3B}" srcOrd="10" destOrd="0" presId="urn:microsoft.com/office/officeart/2005/8/layout/list1"/>
    <dgm:cxn modelId="{1E63FE0D-3D01-4410-9910-D25F71878E22}" type="presParOf" srcId="{8E660CA1-D50A-47DC-B467-426551AB2F32}" destId="{E07C263A-4F5E-49A4-850A-82698D4385CC}" srcOrd="11" destOrd="0" presId="urn:microsoft.com/office/officeart/2005/8/layout/list1"/>
    <dgm:cxn modelId="{ED59EA11-3492-4B66-98BA-03894B0ABEA0}" type="presParOf" srcId="{8E660CA1-D50A-47DC-B467-426551AB2F32}" destId="{A09DE3E4-B6AF-4755-A22A-5DCE725DFCA8}" srcOrd="12" destOrd="0" presId="urn:microsoft.com/office/officeart/2005/8/layout/list1"/>
    <dgm:cxn modelId="{2EF31D2E-068C-48B2-936A-EAFCFC585AB1}" type="presParOf" srcId="{A09DE3E4-B6AF-4755-A22A-5DCE725DFCA8}" destId="{31E7AFA6-99EB-4500-905C-2FEF43FC868B}" srcOrd="0" destOrd="0" presId="urn:microsoft.com/office/officeart/2005/8/layout/list1"/>
    <dgm:cxn modelId="{C711C3B2-3668-465B-B287-A9594712D2C9}" type="presParOf" srcId="{A09DE3E4-B6AF-4755-A22A-5DCE725DFCA8}" destId="{B79F1B03-F2DA-447E-8735-BCD63BCB1616}" srcOrd="1" destOrd="0" presId="urn:microsoft.com/office/officeart/2005/8/layout/list1"/>
    <dgm:cxn modelId="{173FBFB8-DCC8-43C7-9C07-8E1A1512E8C1}" type="presParOf" srcId="{8E660CA1-D50A-47DC-B467-426551AB2F32}" destId="{0BF8665B-03EB-4AC8-B091-34E3CAE1D0A9}" srcOrd="13" destOrd="0" presId="urn:microsoft.com/office/officeart/2005/8/layout/list1"/>
    <dgm:cxn modelId="{6CAC2BFD-6A01-4D9D-9B69-CC46A0B28913}" type="presParOf" srcId="{8E660CA1-D50A-47DC-B467-426551AB2F32}" destId="{CA536841-8ABE-4D54-B827-57A9842A2B12}" srcOrd="14" destOrd="0" presId="urn:microsoft.com/office/officeart/2005/8/layout/list1"/>
    <dgm:cxn modelId="{5EF73526-6512-4085-A7AF-DDFD3A745CF8}" type="presParOf" srcId="{8E660CA1-D50A-47DC-B467-426551AB2F32}" destId="{CB446DDA-1C5F-431D-B62F-7D9C7303D3D9}" srcOrd="15" destOrd="0" presId="urn:microsoft.com/office/officeart/2005/8/layout/list1"/>
    <dgm:cxn modelId="{47C8B6ED-19EE-4942-A893-BFA00555B1D1}" type="presParOf" srcId="{8E660CA1-D50A-47DC-B467-426551AB2F32}" destId="{118EB8E4-1F3A-4051-9283-4FBB52AE82E7}" srcOrd="16" destOrd="0" presId="urn:microsoft.com/office/officeart/2005/8/layout/list1"/>
    <dgm:cxn modelId="{216E6911-747A-4DAD-B833-DFEDEF6CA796}" type="presParOf" srcId="{118EB8E4-1F3A-4051-9283-4FBB52AE82E7}" destId="{89F654CC-552C-49D0-A115-883590258E27}" srcOrd="0" destOrd="0" presId="urn:microsoft.com/office/officeart/2005/8/layout/list1"/>
    <dgm:cxn modelId="{6E2FD005-261A-4E09-85C0-C5D74B2A31F5}" type="presParOf" srcId="{118EB8E4-1F3A-4051-9283-4FBB52AE82E7}" destId="{E80680D8-4CA0-4896-908B-FE023AC9CA94}" srcOrd="1" destOrd="0" presId="urn:microsoft.com/office/officeart/2005/8/layout/list1"/>
    <dgm:cxn modelId="{EA323B0E-F1F0-4CF2-82E8-050F0AE76CAB}" type="presParOf" srcId="{8E660CA1-D50A-47DC-B467-426551AB2F32}" destId="{3B8A7B7A-D08D-47EE-A527-B8C661030AC9}" srcOrd="17" destOrd="0" presId="urn:microsoft.com/office/officeart/2005/8/layout/list1"/>
    <dgm:cxn modelId="{3A8E85C2-3A51-4E53-A4C2-05BAF8F25F02}" type="presParOf" srcId="{8E660CA1-D50A-47DC-B467-426551AB2F32}" destId="{F695438F-51FF-4A5F-ADBE-75D49A7E1674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3A1CBD-6FAF-44A6-8C61-4010321E8423}">
      <dsp:nvSpPr>
        <dsp:cNvPr id="0" name=""/>
        <dsp:cNvSpPr/>
      </dsp:nvSpPr>
      <dsp:spPr>
        <a:xfrm>
          <a:off x="0" y="367838"/>
          <a:ext cx="8991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5462F3A-08F4-453B-A8EE-6366967ABFE9}">
      <dsp:nvSpPr>
        <dsp:cNvPr id="0" name=""/>
        <dsp:cNvSpPr/>
      </dsp:nvSpPr>
      <dsp:spPr>
        <a:xfrm>
          <a:off x="449580" y="102158"/>
          <a:ext cx="6294120" cy="531360"/>
        </a:xfrm>
        <a:prstGeom prst="roundRect">
          <a:avLst/>
        </a:prstGeom>
        <a:solidFill>
          <a:srgbClr val="0057F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7903" tIns="0" rIns="237903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>
              <a:latin typeface="+mj-lt"/>
            </a:rPr>
            <a:t>1</a:t>
          </a:r>
          <a:r>
            <a:rPr lang="en-US" sz="1800" kern="1200" smtClean="0">
              <a:latin typeface="+mj-lt"/>
            </a:rPr>
            <a:t>. </a:t>
          </a:r>
          <a:r>
            <a:rPr lang="en-US" sz="1800" b="1" kern="1200" smtClean="0">
              <a:latin typeface="+mj-lt"/>
              <a:cs typeface="Arial" panose="020B0604020202020204" pitchFamily="34" charset="0"/>
            </a:rPr>
            <a:t>Introduction of rtSurvey</a:t>
          </a:r>
          <a:endParaRPr lang="en-US" sz="1800" kern="1200" smtClean="0">
            <a:latin typeface="+mj-lt"/>
          </a:endParaRPr>
        </a:p>
      </dsp:txBody>
      <dsp:txXfrm>
        <a:off x="475519" y="128097"/>
        <a:ext cx="6242242" cy="479482"/>
      </dsp:txXfrm>
    </dsp:sp>
    <dsp:sp modelId="{F58437EC-3B2A-4DC5-A649-A0F3573BC327}">
      <dsp:nvSpPr>
        <dsp:cNvPr id="0" name=""/>
        <dsp:cNvSpPr/>
      </dsp:nvSpPr>
      <dsp:spPr>
        <a:xfrm>
          <a:off x="0" y="1184318"/>
          <a:ext cx="8991600" cy="1304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97848" tIns="374904" rIns="69784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smtClean="0">
              <a:latin typeface="+mj-lt"/>
              <a:cs typeface="Arial" panose="020B0604020202020204" pitchFamily="34" charset="0"/>
            </a:rPr>
            <a:t>Registration</a:t>
          </a:r>
          <a:endParaRPr lang="en-US" sz="1800" b="1" kern="1200">
            <a:latin typeface="+mj-lt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smtClean="0">
              <a:latin typeface="+mj-lt"/>
            </a:rPr>
            <a:t>Login</a:t>
          </a:r>
          <a:endParaRPr lang="en-US" sz="1800" b="1" kern="1200">
            <a:latin typeface="+mj-lt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smtClean="0">
              <a:latin typeface="+mj-lt"/>
              <a:cs typeface="Arial" panose="020B0604020202020204" pitchFamily="34" charset="0"/>
            </a:rPr>
            <a:t>Deactivate Registration</a:t>
          </a:r>
          <a:endParaRPr lang="en-US" sz="1800" b="1" kern="1200">
            <a:latin typeface="+mj-lt"/>
          </a:endParaRPr>
        </a:p>
      </dsp:txBody>
      <dsp:txXfrm>
        <a:off x="0" y="1184318"/>
        <a:ext cx="8991600" cy="1304100"/>
      </dsp:txXfrm>
    </dsp:sp>
    <dsp:sp modelId="{26379848-F1C4-44B5-A11C-F3B7819EC3B3}">
      <dsp:nvSpPr>
        <dsp:cNvPr id="0" name=""/>
        <dsp:cNvSpPr/>
      </dsp:nvSpPr>
      <dsp:spPr>
        <a:xfrm>
          <a:off x="449580" y="918638"/>
          <a:ext cx="6294120" cy="531360"/>
        </a:xfrm>
        <a:prstGeom prst="roundRect">
          <a:avLst/>
        </a:prstGeom>
        <a:solidFill>
          <a:srgbClr val="0057FF"/>
        </a:solidFill>
        <a:ln>
          <a:solidFill>
            <a:srgbClr val="0057FF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7903" tIns="0" rIns="237903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>
              <a:latin typeface="+mj-lt"/>
              <a:cs typeface="Arial" panose="020B0604020202020204" pitchFamily="34" charset="0"/>
            </a:rPr>
            <a:t>2. Installation of rtSurvey</a:t>
          </a:r>
          <a:endParaRPr lang="en-US" sz="1800" b="1" kern="1200" dirty="0" smtClean="0">
            <a:latin typeface="+mj-lt"/>
            <a:cs typeface="Arial" panose="020B0604020202020204" pitchFamily="34" charset="0"/>
          </a:endParaRPr>
        </a:p>
      </dsp:txBody>
      <dsp:txXfrm>
        <a:off x="475519" y="944577"/>
        <a:ext cx="6242242" cy="479482"/>
      </dsp:txXfrm>
    </dsp:sp>
    <dsp:sp modelId="{E6B9DC3D-7C78-4F27-AB2E-D4AFA5A73E3B}">
      <dsp:nvSpPr>
        <dsp:cNvPr id="0" name=""/>
        <dsp:cNvSpPr/>
      </dsp:nvSpPr>
      <dsp:spPr>
        <a:xfrm>
          <a:off x="0" y="2851298"/>
          <a:ext cx="8991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D055070-2365-492E-9D1A-9D5E133E0462}">
      <dsp:nvSpPr>
        <dsp:cNvPr id="0" name=""/>
        <dsp:cNvSpPr/>
      </dsp:nvSpPr>
      <dsp:spPr>
        <a:xfrm>
          <a:off x="449580" y="2585618"/>
          <a:ext cx="6294120" cy="531360"/>
        </a:xfrm>
        <a:prstGeom prst="roundRect">
          <a:avLst/>
        </a:prstGeom>
        <a:solidFill>
          <a:srgbClr val="0057F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7903" tIns="0" rIns="237903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>
              <a:latin typeface="+mj-lt"/>
            </a:rPr>
            <a:t>3. How to use rtSurvey</a:t>
          </a:r>
          <a:endParaRPr lang="en-US" sz="1800" b="1" kern="1200">
            <a:latin typeface="+mj-lt"/>
          </a:endParaRPr>
        </a:p>
      </dsp:txBody>
      <dsp:txXfrm>
        <a:off x="475519" y="2611557"/>
        <a:ext cx="6242242" cy="479482"/>
      </dsp:txXfrm>
    </dsp:sp>
    <dsp:sp modelId="{CA536841-8ABE-4D54-B827-57A9842A2B12}">
      <dsp:nvSpPr>
        <dsp:cNvPr id="0" name=""/>
        <dsp:cNvSpPr/>
      </dsp:nvSpPr>
      <dsp:spPr>
        <a:xfrm>
          <a:off x="0" y="3667779"/>
          <a:ext cx="8991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79F1B03-F2DA-447E-8735-BCD63BCB1616}">
      <dsp:nvSpPr>
        <dsp:cNvPr id="0" name=""/>
        <dsp:cNvSpPr/>
      </dsp:nvSpPr>
      <dsp:spPr>
        <a:xfrm>
          <a:off x="449580" y="3402099"/>
          <a:ext cx="6294120" cy="531360"/>
        </a:xfrm>
        <a:prstGeom prst="roundRect">
          <a:avLst/>
        </a:prstGeom>
        <a:solidFill>
          <a:srgbClr val="0057F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7903" tIns="0" rIns="237903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>
              <a:latin typeface="+mj-lt"/>
            </a:rPr>
            <a:t>4.</a:t>
          </a:r>
          <a:r>
            <a:rPr lang="en-US" sz="1800" b="1" kern="1200" baseline="0" smtClean="0">
              <a:latin typeface="+mj-lt"/>
            </a:rPr>
            <a:t> Some techniques when filling out the form in the e-form</a:t>
          </a:r>
          <a:endParaRPr lang="en-US" sz="1800" b="1" kern="1200">
            <a:latin typeface="+mj-lt"/>
          </a:endParaRPr>
        </a:p>
      </dsp:txBody>
      <dsp:txXfrm>
        <a:off x="475519" y="3428038"/>
        <a:ext cx="6242242" cy="479482"/>
      </dsp:txXfrm>
    </dsp:sp>
    <dsp:sp modelId="{F695438F-51FF-4A5F-ADBE-75D49A7E1674}">
      <dsp:nvSpPr>
        <dsp:cNvPr id="0" name=""/>
        <dsp:cNvSpPr/>
      </dsp:nvSpPr>
      <dsp:spPr>
        <a:xfrm>
          <a:off x="0" y="4484259"/>
          <a:ext cx="89916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80680D8-4CA0-4896-908B-FE023AC9CA94}">
      <dsp:nvSpPr>
        <dsp:cNvPr id="0" name=""/>
        <dsp:cNvSpPr/>
      </dsp:nvSpPr>
      <dsp:spPr>
        <a:xfrm>
          <a:off x="449580" y="4218579"/>
          <a:ext cx="6294120" cy="531360"/>
        </a:xfrm>
        <a:prstGeom prst="roundRect">
          <a:avLst/>
        </a:prstGeom>
        <a:solidFill>
          <a:srgbClr val="0057F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7903" tIns="0" rIns="237903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>
              <a:latin typeface="+mj-lt"/>
            </a:rPr>
            <a:t>5. </a:t>
          </a:r>
          <a:r>
            <a:rPr lang="en-US" sz="1800" b="1" kern="1200" smtClean="0">
              <a:latin typeface="+mj-lt"/>
              <a:cs typeface="Arial" panose="020B0604020202020204" pitchFamily="34" charset="0"/>
            </a:rPr>
            <a:t>Utilities</a:t>
          </a:r>
          <a:endParaRPr lang="en-US" sz="1800" b="1" kern="1200">
            <a:latin typeface="+mj-lt"/>
          </a:endParaRPr>
        </a:p>
      </dsp:txBody>
      <dsp:txXfrm>
        <a:off x="475519" y="4244518"/>
        <a:ext cx="6242242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4E9A4B1F-9E1A-425A-96C8-88795A37C2D3}" type="datetimeFigureOut">
              <a:rPr lang="en-US">
                <a:latin typeface="Arial" panose="020B0604020202020204" pitchFamily="34" charset="0"/>
              </a:rPr>
              <a:pPr>
                <a:defRPr/>
              </a:pPr>
              <a:t>17/04/2018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07513"/>
            <a:ext cx="2919413" cy="4905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14763" y="9307513"/>
            <a:ext cx="2919412" cy="4905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561A8EE6-1AC3-43C8-A3C1-BD1D2E8CA5BA}" type="slidenum">
              <a:rPr lang="en-US">
                <a:latin typeface="Arial" panose="020B0604020202020204" pitchFamily="34" charset="0"/>
              </a:rPr>
              <a:pPr>
                <a:defRPr/>
              </a:p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3260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9413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4763" y="0"/>
            <a:ext cx="2919412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35013"/>
            <a:ext cx="4897437" cy="36750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3100" y="4654550"/>
            <a:ext cx="5389563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07513"/>
            <a:ext cx="2919413" cy="49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89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4763" y="9307513"/>
            <a:ext cx="2919412" cy="49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BDCE422A-C3C5-4AD0-A8B9-C09FA15B022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4405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32AEC6-3368-4E8C-81D1-10DEC420D1CD}" type="slidenum">
              <a:rPr lang="en-US" smtClean="0"/>
              <a:pPr/>
              <a:t>1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813321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32AEC6-3368-4E8C-81D1-10DEC420D1CD}" type="slidenum">
              <a:rPr lang="en-US" smtClean="0"/>
              <a:pPr/>
              <a:t>19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44296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CE422A-C3C5-4AD0-A8B9-C09FA15B0221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878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32AEC6-3368-4E8C-81D1-10DEC420D1CD}" type="slidenum">
              <a:rPr lang="en-US" smtClean="0"/>
              <a:pPr/>
              <a:t>27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68714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32AEC6-3368-4E8C-81D1-10DEC420D1CD}" type="slidenum">
              <a:rPr lang="en-US" smtClean="0"/>
              <a:pPr/>
              <a:t>3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07755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32AEC6-3368-4E8C-81D1-10DEC420D1CD}" type="slidenum">
              <a:rPr lang="en-US" smtClean="0"/>
              <a:pPr/>
              <a:t>5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43152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32AEC6-3368-4E8C-81D1-10DEC420D1CD}" type="slidenum">
              <a:rPr lang="en-US" smtClean="0"/>
              <a:pPr/>
              <a:t>9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12667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CE422A-C3C5-4AD0-A8B9-C09FA15B0221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40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CE422A-C3C5-4AD0-A8B9-C09FA15B0221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81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CE422A-C3C5-4AD0-A8B9-C09FA15B0221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566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CE422A-C3C5-4AD0-A8B9-C09FA15B0221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361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CE422A-C3C5-4AD0-A8B9-C09FA15B0221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126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jpeg"/><Relationship Id="rId7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4.jpeg"/><Relationship Id="rId10" Type="http://schemas.openxmlformats.org/officeDocument/2006/relationships/image" Target="../media/image1.png"/><Relationship Id="rId4" Type="http://schemas.microsoft.com/office/2007/relationships/hdphoto" Target="../media/hdphoto1.wdp"/><Relationship Id="rId9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685800" y="1828800"/>
            <a:ext cx="7772400" cy="1143000"/>
          </a:xfrm>
        </p:spPr>
        <p:txBody>
          <a:bodyPr anchor="ctr"/>
          <a:lstStyle>
            <a:lvl1pPr>
              <a:defRPr>
                <a:solidFill>
                  <a:srgbClr val="008000"/>
                </a:solidFill>
              </a:defRPr>
            </a:lvl1pPr>
          </a:lstStyle>
          <a:p>
            <a:r>
              <a:rPr lang="en-US" dirty="0"/>
              <a:t>Click to edit Master title </a:t>
            </a:r>
            <a:r>
              <a:rPr lang="en-US" dirty="0" smtClean="0"/>
              <a:t>style</a:t>
            </a:r>
            <a:endParaRPr lang="en-US" dirty="0"/>
          </a:p>
        </p:txBody>
      </p:sp>
      <p:sp>
        <p:nvSpPr>
          <p:cNvPr id="2049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ctr"/>
          <a:lstStyle>
            <a:lvl1pPr marL="0" indent="0" algn="ctr">
              <a:buFont typeface="Wingdings" pitchFamily="2" charset="2"/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81000" y="73273"/>
            <a:ext cx="2286000" cy="761024"/>
          </a:xfrm>
          <a:prstGeom prst="rect">
            <a:avLst/>
          </a:prstGeom>
        </p:spPr>
      </p:pic>
      <p:pic>
        <p:nvPicPr>
          <p:cNvPr id="13" name="Picture 12" descr="kinh te vietnam 3.jp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4054"/>
          <a:stretch/>
        </p:blipFill>
        <p:spPr>
          <a:xfrm>
            <a:off x="6637541" y="15581"/>
            <a:ext cx="1250762" cy="921257"/>
          </a:xfrm>
          <a:prstGeom prst="rect">
            <a:avLst/>
          </a:prstGeom>
        </p:spPr>
      </p:pic>
      <p:pic>
        <p:nvPicPr>
          <p:cNvPr id="21" name="Picture 20" descr="aaf9b43dbf-1-aa-a.jpg"/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538" y="0"/>
            <a:ext cx="1250462" cy="939235"/>
          </a:xfrm>
          <a:prstGeom prst="rect">
            <a:avLst/>
          </a:prstGeom>
        </p:spPr>
      </p:pic>
      <p:pic>
        <p:nvPicPr>
          <p:cNvPr id="23" name="Picture 22" descr="vietnam-city-saigon-river-evening-world-web.jpg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468" b="18522"/>
          <a:stretch/>
        </p:blipFill>
        <p:spPr>
          <a:xfrm>
            <a:off x="3105622" y="0"/>
            <a:ext cx="2206362" cy="937846"/>
          </a:xfrm>
          <a:prstGeom prst="rect">
            <a:avLst/>
          </a:prstGeom>
        </p:spPr>
      </p:pic>
      <p:pic>
        <p:nvPicPr>
          <p:cNvPr id="26" name="Picture 25" descr="loi nhuan ngan hang 2.jpg"/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87" b="170"/>
          <a:stretch/>
        </p:blipFill>
        <p:spPr>
          <a:xfrm>
            <a:off x="5317718" y="0"/>
            <a:ext cx="1313774" cy="936246"/>
          </a:xfrm>
          <a:prstGeom prst="rect">
            <a:avLst/>
          </a:prstGeom>
        </p:spPr>
      </p:pic>
      <p:sp>
        <p:nvSpPr>
          <p:cNvPr id="31" name="Rectangle 30"/>
          <p:cNvSpPr/>
          <p:nvPr userDrawn="1"/>
        </p:nvSpPr>
        <p:spPr bwMode="auto">
          <a:xfrm>
            <a:off x="0" y="955195"/>
            <a:ext cx="9144000" cy="45719"/>
          </a:xfrm>
          <a:prstGeom prst="rect">
            <a:avLst/>
          </a:prstGeom>
          <a:solidFill>
            <a:srgbClr val="0066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rgbClr val="008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6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10" cstate="print"/>
          <a:stretch>
            <a:fillRect/>
          </a:stretch>
        </p:blipFill>
        <p:spPr>
          <a:xfrm flipV="1">
            <a:off x="0" y="6553199"/>
            <a:ext cx="9144000" cy="304811"/>
          </a:xfrm>
          <a:prstGeom prst="rect">
            <a:avLst/>
          </a:prstGeom>
        </p:spPr>
      </p:pic>
      <p:sp>
        <p:nvSpPr>
          <p:cNvPr id="25" name="Rectangle 12"/>
          <p:cNvSpPr txBox="1">
            <a:spLocks noChangeArrowheads="1"/>
          </p:cNvSpPr>
          <p:nvPr userDrawn="1"/>
        </p:nvSpPr>
        <p:spPr bwMode="auto">
          <a:xfrm>
            <a:off x="3429000" y="6412860"/>
            <a:ext cx="5410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/>
                <a:ea typeface="+mj-ea"/>
                <a:cs typeface="Arial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/>
            <a:r>
              <a:rPr lang="en-US" sz="1100" dirty="0" smtClean="0">
                <a:solidFill>
                  <a:srgbClr val="FFFFFF"/>
                </a:solidFill>
              </a:rPr>
              <a:t>www.rta.vn 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27" name="Rectangle 12"/>
          <p:cNvSpPr txBox="1">
            <a:spLocks noChangeArrowheads="1"/>
          </p:cNvSpPr>
          <p:nvPr userDrawn="1"/>
        </p:nvSpPr>
        <p:spPr bwMode="auto">
          <a:xfrm>
            <a:off x="228600" y="6419614"/>
            <a:ext cx="2070229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/>
                <a:ea typeface="+mj-ea"/>
                <a:cs typeface="Arial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</a:rPr>
              <a:t>Real-Time Analytics</a:t>
            </a:r>
            <a:endParaRPr lang="en-US" sz="11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7A7367-B71F-4A00-B5B0-9270EE15674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7175" y="304800"/>
            <a:ext cx="1947863" cy="58277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04800"/>
            <a:ext cx="5692775" cy="58277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F16B6C-EA62-48A9-9A17-704C6FE0CDF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rgbClr val="006600"/>
              </a:buClr>
              <a:buFont typeface="Wingdings" charset="2"/>
              <a:buChar char="n"/>
              <a:defRPr>
                <a:latin typeface="Arial" panose="020B0604020202020204" pitchFamily="34" charset="0"/>
              </a:defRPr>
            </a:lvl1pPr>
            <a:lvl2pPr>
              <a:buClr>
                <a:srgbClr val="006600"/>
              </a:buClr>
              <a:defRPr>
                <a:latin typeface="Arial" panose="020B0604020202020204" pitchFamily="34" charset="0"/>
              </a:defRPr>
            </a:lvl2pPr>
            <a:lvl3pPr>
              <a:buClr>
                <a:srgbClr val="006600"/>
              </a:buClr>
              <a:defRPr>
                <a:latin typeface="Arial" panose="020B0604020202020204" pitchFamily="34" charset="0"/>
              </a:defRPr>
            </a:lvl3pPr>
            <a:lvl4pPr>
              <a:buClr>
                <a:srgbClr val="006600"/>
              </a:buClr>
              <a:defRPr>
                <a:latin typeface="Arial" panose="020B0604020202020204" pitchFamily="34" charset="0"/>
              </a:defRPr>
            </a:lvl4pPr>
            <a:lvl5pPr>
              <a:buClr>
                <a:srgbClr val="006600"/>
              </a:buCl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29600" y="6524035"/>
            <a:ext cx="609600" cy="299156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1CC371-FE3C-4739-8BCB-47CB61B78F4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CC68F3-C69F-47B7-A6F5-54ACB99D1CD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latin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524000"/>
            <a:ext cx="3810000" cy="460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524000"/>
            <a:ext cx="3810000" cy="460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11E980-1EAD-4232-831D-25DB687B09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CA7006-0882-4328-9585-8FD4682C866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4EFFE0-C620-4A3A-A779-BE3352D3D04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3FC6E1-6D24-4C64-9044-FB8299A8E4C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2A5347-9B67-4AE0-AC78-5BD716CC4A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D1C5C6-AC29-48B7-9645-89FDFC24BF5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946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flipV="1">
            <a:off x="0" y="6553199"/>
            <a:ext cx="9144000" cy="304811"/>
          </a:xfrm>
          <a:prstGeom prst="rect">
            <a:avLst/>
          </a:prstGeom>
        </p:spPr>
      </p:pic>
      <p:sp>
        <p:nvSpPr>
          <p:cNvPr id="1026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304800"/>
            <a:ext cx="779303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1524000"/>
            <a:ext cx="7772400" cy="460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cxnSp>
        <p:nvCxnSpPr>
          <p:cNvPr id="1033" name="Straight Connector 8"/>
          <p:cNvCxnSpPr>
            <a:cxnSpLocks noChangeShapeType="1"/>
          </p:cNvCxnSpPr>
          <p:nvPr/>
        </p:nvCxnSpPr>
        <p:spPr bwMode="auto">
          <a:xfrm>
            <a:off x="228600" y="1371600"/>
            <a:ext cx="8686800" cy="0"/>
          </a:xfrm>
          <a:prstGeom prst="line">
            <a:avLst/>
          </a:prstGeom>
          <a:noFill/>
          <a:ln w="19050" algn="ctr">
            <a:solidFill>
              <a:srgbClr val="006600"/>
            </a:solidFill>
            <a:round/>
            <a:headEnd/>
            <a:tailEnd/>
          </a:ln>
        </p:spPr>
      </p:cxnSp>
      <p:sp>
        <p:nvSpPr>
          <p:cNvPr id="9" name="Rectangle 12"/>
          <p:cNvSpPr txBox="1">
            <a:spLocks noChangeArrowheads="1"/>
          </p:cNvSpPr>
          <p:nvPr/>
        </p:nvSpPr>
        <p:spPr bwMode="auto">
          <a:xfrm>
            <a:off x="3429000" y="6412860"/>
            <a:ext cx="4965829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/>
                <a:ea typeface="+mj-ea"/>
                <a:cs typeface="Arial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/>
            <a:r>
              <a:rPr lang="en-US" sz="1100" dirty="0" smtClean="0">
                <a:solidFill>
                  <a:srgbClr val="FFFFFF"/>
                </a:solidFill>
              </a:rPr>
              <a:t>www.rta.vn 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19" name="Rectangle 12"/>
          <p:cNvSpPr txBox="1">
            <a:spLocks noChangeArrowheads="1"/>
          </p:cNvSpPr>
          <p:nvPr/>
        </p:nvSpPr>
        <p:spPr bwMode="auto">
          <a:xfrm>
            <a:off x="228600" y="6419614"/>
            <a:ext cx="2070229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/>
                <a:ea typeface="+mj-ea"/>
                <a:cs typeface="Arial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</a:rPr>
              <a:t>Real-Time Analytics</a:t>
            </a:r>
            <a:endParaRPr lang="en-US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Rectangle 12"/>
          <p:cNvSpPr txBox="1">
            <a:spLocks noChangeArrowheads="1"/>
          </p:cNvSpPr>
          <p:nvPr/>
        </p:nvSpPr>
        <p:spPr bwMode="auto">
          <a:xfrm>
            <a:off x="8296603" y="6477000"/>
            <a:ext cx="317629" cy="393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/>
                <a:ea typeface="+mj-ea"/>
                <a:cs typeface="Arial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/>
            <a:r>
              <a:rPr lang="en-US" sz="1100" dirty="0" smtClean="0">
                <a:solidFill>
                  <a:srgbClr val="FFFFFF"/>
                </a:solidFill>
              </a:rPr>
              <a:t>|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1946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2000" y="6486070"/>
            <a:ext cx="533400" cy="333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50" b="1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24F2890-BD1A-4E0A-931F-992838180C6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8000"/>
          </a:solidFill>
          <a:latin typeface="Arial"/>
          <a:ea typeface="+mj-ea"/>
          <a:cs typeface="Arial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8000"/>
        </a:buClr>
        <a:buSzPct val="60000"/>
        <a:buFont typeface="Wingdings" pitchFamily="2" charset="2"/>
        <a:buChar char="n"/>
        <a:defRPr sz="28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8000"/>
        </a:buClr>
        <a:buSzPct val="55000"/>
        <a:buFont typeface="Wingdings" pitchFamily="2" charset="2"/>
        <a:buChar char="n"/>
        <a:defRPr sz="2400">
          <a:solidFill>
            <a:schemeClr val="tx1"/>
          </a:solidFill>
          <a:latin typeface="Arial"/>
          <a:cs typeface="Arial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8000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Arial"/>
          <a:cs typeface="Arial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8000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Arial"/>
          <a:cs typeface="Arial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8000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Arial"/>
          <a:cs typeface="Arial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Tahoma" pitchFamily="34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Tahoma" pitchFamily="34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Tahoma" pitchFamily="34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Tahoma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rta.vn" TargetMode="External"/><Relationship Id="rId2" Type="http://schemas.openxmlformats.org/officeDocument/2006/relationships/hyperlink" Target="http://www.rta.vn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685800" y="1371600"/>
            <a:ext cx="77724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076" name="Rectangle 3"/>
          <p:cNvSpPr>
            <a:spLocks noChangeArrowheads="1"/>
          </p:cNvSpPr>
          <p:nvPr/>
        </p:nvSpPr>
        <p:spPr bwMode="auto">
          <a:xfrm>
            <a:off x="1371600" y="6019800"/>
            <a:ext cx="6400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  <a:buClr>
                <a:srgbClr val="CC3300"/>
              </a:buClr>
              <a:buSzPct val="60000"/>
              <a:buFont typeface="Wingdings" pitchFamily="2" charset="2"/>
              <a:buNone/>
            </a:pPr>
            <a:endParaRPr lang="en-US" sz="1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685800" y="1752600"/>
            <a:ext cx="7924800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de-DE" sz="2000" dirty="0">
                <a:latin typeface="Arial" charset="0"/>
              </a:rPr>
              <a:t/>
            </a:r>
            <a:br>
              <a:rPr lang="de-DE" sz="2000" dirty="0">
                <a:latin typeface="Arial" charset="0"/>
              </a:rPr>
            </a:b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381000" y="1562100"/>
            <a:ext cx="8534400" cy="2743200"/>
          </a:xfrm>
        </p:spPr>
        <p:txBody>
          <a:bodyPr/>
          <a:lstStyle/>
          <a:p>
            <a:pPr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000" dirty="0" smtClean="0">
                <a:latin typeface="+mj-lt"/>
              </a:rPr>
              <a:t>REAL-TIME SURVEY </a:t>
            </a:r>
            <a:br>
              <a:rPr lang="en-US" sz="3000" dirty="0" smtClean="0">
                <a:latin typeface="+mj-lt"/>
              </a:rPr>
            </a:br>
            <a:r>
              <a:rPr lang="en-US" sz="3000" dirty="0" smtClean="0">
                <a:latin typeface="+mj-lt"/>
              </a:rPr>
              <a:t>INSTRUCTION MANUAL</a:t>
            </a:r>
            <a:br>
              <a:rPr lang="en-US" sz="3000" dirty="0" smtClean="0">
                <a:latin typeface="+mj-lt"/>
              </a:rPr>
            </a:br>
            <a:r>
              <a:rPr lang="en-US" sz="2800" dirty="0" smtClean="0">
                <a:latin typeface="+mj-lt"/>
              </a:rPr>
              <a:t>[Version</a:t>
            </a:r>
            <a:r>
              <a:rPr lang="en-US" sz="2800" smtClean="0">
                <a:latin typeface="+mj-lt"/>
              </a:rPr>
              <a:t>: 3.0.139]</a:t>
            </a:r>
            <a:endParaRPr lang="en-US" sz="30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34667" y="287867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Subtitle 6"/>
          <p:cNvSpPr>
            <a:spLocks noGrp="1"/>
          </p:cNvSpPr>
          <p:nvPr/>
        </p:nvSpPr>
        <p:spPr bwMode="auto">
          <a:xfrm>
            <a:off x="914400" y="5067300"/>
            <a:ext cx="77724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000"/>
              </a:buClr>
              <a:buSzPct val="60000"/>
              <a:buFont typeface="Wingdings" pitchFamily="2" charset="2"/>
              <a:buNone/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000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000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r>
              <a:rPr lang="en-US" sz="2400" b="1" dirty="0" smtClean="0">
                <a:latin typeface="+mj-lt"/>
              </a:rPr>
              <a:t>REAL-TIME ANALYTICS COMPANY</a:t>
            </a:r>
          </a:p>
          <a:p>
            <a:endParaRPr lang="en-US" sz="1800" dirty="0" smtClean="0">
              <a:latin typeface="+mj-lt"/>
            </a:endParaRPr>
          </a:p>
          <a:p>
            <a:r>
              <a:rPr lang="en-US" sz="1800" b="1" smtClean="0">
                <a:latin typeface="+mj-lt"/>
              </a:rPr>
              <a:t>Gambia</a:t>
            </a:r>
            <a:endParaRPr lang="en-US" sz="1800" b="1" dirty="0" smtClean="0">
              <a:latin typeface="+mj-lt"/>
            </a:endParaRPr>
          </a:p>
          <a:p>
            <a:r>
              <a:rPr lang="en-US" sz="1800" b="1" smtClean="0">
                <a:latin typeface="+mj-lt"/>
              </a:rPr>
              <a:t>2018- April</a:t>
            </a:r>
            <a:endParaRPr lang="en-US" sz="1800" b="1" dirty="0" smtClean="0">
              <a:latin typeface="+mj-lt"/>
            </a:endParaRPr>
          </a:p>
        </p:txBody>
      </p:sp>
      <p:sp>
        <p:nvSpPr>
          <p:cNvPr id="4" name="AutoShape 4" descr="Image result for ad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70857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+mj-lt"/>
              </a:rPr>
              <a:t>3.1. Home screen (1)</a:t>
            </a:r>
            <a:endParaRPr lang="en-US" sz="2800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1CC371-FE3C-4739-8BCB-47CB61B78F46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28600" y="1462389"/>
            <a:ext cx="5410200" cy="4953000"/>
          </a:xfrm>
        </p:spPr>
        <p:txBody>
          <a:bodyPr numCol="1">
            <a:noAutofit/>
          </a:bodyPr>
          <a:lstStyle/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GB" sz="1800" dirty="0" smtClean="0">
                <a:latin typeface="+mj-lt"/>
                <a:cs typeface="Trebuchet MS (Body)"/>
              </a:rPr>
              <a:t>Real-time Survey interface is user-friendly with main items: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endParaRPr lang="en-GB" sz="1800" dirty="0" smtClean="0">
              <a:latin typeface="+mj-lt"/>
              <a:cs typeface="Trebuchet MS (Body)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endParaRPr lang="en-GB" sz="1800" dirty="0" smtClean="0">
              <a:latin typeface="+mj-lt"/>
              <a:cs typeface="Trebuchet MS (Body)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endParaRPr lang="en-GB" sz="1800" dirty="0" smtClean="0">
              <a:latin typeface="+mj-lt"/>
              <a:cs typeface="Trebuchet MS (Body)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endParaRPr lang="en-GB" sz="1800" dirty="0" smtClean="0">
              <a:latin typeface="+mj-lt"/>
              <a:cs typeface="Trebuchet MS (Body)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endParaRPr lang="en-GB" sz="1800" dirty="0" smtClean="0">
              <a:latin typeface="+mj-lt"/>
              <a:cs typeface="Trebuchet MS (Body)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endParaRPr lang="en-GB" sz="1800" dirty="0">
              <a:latin typeface="+mj-lt"/>
              <a:cs typeface="Trebuchet MS (Body)"/>
            </a:endParaRP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GB" sz="1800" dirty="0" smtClean="0">
                <a:latin typeface="+mj-lt"/>
                <a:cs typeface="Trebuchet MS (Body)"/>
              </a:rPr>
              <a:t>Enumerators check Username and the version of rtSurvey on the Home screen.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2334066"/>
            <a:ext cx="4972572" cy="304698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742950" lvl="1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GB" sz="1800" b="1" dirty="0" smtClean="0">
                <a:latin typeface="+mj-lt"/>
                <a:cs typeface="Trebuchet MS (Body)"/>
              </a:rPr>
              <a:t>Fill form </a:t>
            </a:r>
            <a:endParaRPr lang="en-GB" sz="1800" dirty="0" smtClean="0">
              <a:latin typeface="+mj-lt"/>
              <a:cs typeface="Trebuchet MS (Body)"/>
            </a:endParaRP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GB" sz="1800" b="1" dirty="0" smtClean="0">
                <a:latin typeface="+mj-lt"/>
                <a:cs typeface="Trebuchet MS (Body)"/>
              </a:rPr>
              <a:t>Edit form</a:t>
            </a:r>
            <a:endParaRPr lang="en-GB" sz="1800" dirty="0">
              <a:latin typeface="+mj-lt"/>
              <a:cs typeface="Trebuchet MS (Body)"/>
            </a:endParaRP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GB" sz="1800" b="1" dirty="0" smtClean="0">
                <a:latin typeface="+mj-lt"/>
                <a:cs typeface="Trebuchet MS (Body)"/>
              </a:rPr>
              <a:t>Send form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GB" sz="1800" b="1" dirty="0" smtClean="0">
                <a:latin typeface="+mj-lt"/>
                <a:cs typeface="Trebuchet MS (Body)"/>
              </a:rPr>
              <a:t>Notifications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GB" sz="1800" b="1" dirty="0" smtClean="0">
                <a:latin typeface="+mj-lt"/>
                <a:cs typeface="Trebuchet MS (Body)"/>
              </a:rPr>
              <a:t>Tasks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endParaRPr lang="en-GB" sz="1800" b="1" dirty="0" smtClean="0">
              <a:latin typeface="+mj-lt"/>
              <a:cs typeface="Trebuchet MS (Body)"/>
            </a:endParaRP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GB" sz="1800" b="1" dirty="0">
                <a:latin typeface="+mj-lt"/>
                <a:cs typeface="Trebuchet MS (Body)"/>
              </a:rPr>
              <a:t>Reports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GB" sz="1800" b="1" dirty="0" smtClean="0">
                <a:latin typeface="+mj-lt"/>
                <a:cs typeface="Trebuchet MS (Body)"/>
              </a:rPr>
              <a:t>Review </a:t>
            </a:r>
            <a:r>
              <a:rPr lang="en-GB" sz="1800" b="1" dirty="0">
                <a:latin typeface="+mj-lt"/>
                <a:cs typeface="Trebuchet MS (Body)"/>
              </a:rPr>
              <a:t>form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GB" sz="1800" b="1" dirty="0" smtClean="0">
                <a:latin typeface="+mj-lt"/>
                <a:cs typeface="Trebuchet MS (Body)"/>
              </a:rPr>
              <a:t>Map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GB" sz="1800" b="1" dirty="0" smtClean="0">
                <a:latin typeface="+mj-lt"/>
                <a:cs typeface="Trebuchet MS (Body)"/>
              </a:rPr>
              <a:t>Exit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q"/>
            </a:pPr>
            <a:endParaRPr lang="en-GB" sz="1800" b="1" dirty="0" smtClean="0">
              <a:latin typeface="+mj-lt"/>
              <a:cs typeface="Trebuchet MS (Body)"/>
            </a:endParaRPr>
          </a:p>
          <a:p>
            <a:endParaRPr lang="en-US" sz="17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681662" y="1436493"/>
            <a:ext cx="3120003" cy="4870249"/>
            <a:chOff x="1676400" y="1483076"/>
            <a:chExt cx="3120003" cy="487024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39"/>
            <a:stretch/>
          </p:blipFill>
          <p:spPr>
            <a:xfrm>
              <a:off x="1676400" y="1483076"/>
              <a:ext cx="3120003" cy="4870249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 bwMode="auto">
            <a:xfrm>
              <a:off x="2245801" y="2006951"/>
              <a:ext cx="1981200" cy="825324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59533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44500" y="1219200"/>
            <a:ext cx="8394700" cy="5181600"/>
          </a:xfrm>
          <a:ln>
            <a:solidFill>
              <a:schemeClr val="bg1"/>
            </a:solidFill>
          </a:ln>
        </p:spPr>
        <p:txBody>
          <a:bodyPr/>
          <a:lstStyle/>
          <a:p>
            <a:pPr algn="just">
              <a:lnSpc>
                <a:spcPct val="150000"/>
              </a:lnSpc>
              <a:buSzPct val="100000"/>
              <a:buFont typeface="Wingdings" panose="05000000000000000000" pitchFamily="2" charset="2"/>
              <a:buChar char="§"/>
            </a:pPr>
            <a:endParaRPr lang="en-US" sz="1800" dirty="0" smtClean="0">
              <a:solidFill>
                <a:srgbClr val="FF0000"/>
              </a:solidFill>
              <a:latin typeface="+mj-lt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1800" b="1" dirty="0" smtClean="0">
                <a:latin typeface="+mj-lt"/>
                <a:cs typeface="Arial" panose="020B0604020202020204" pitchFamily="34" charset="0"/>
              </a:rPr>
              <a:t>Fill form:</a:t>
            </a:r>
            <a:r>
              <a:rPr lang="en-US" sz="1800" dirty="0" smtClean="0">
                <a:latin typeface="+mj-lt"/>
                <a:cs typeface="Arial" panose="020B0604020202020204" pitchFamily="34" charset="0"/>
              </a:rPr>
              <a:t> Input data collected into the data base.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1800" b="1" dirty="0" smtClean="0">
                <a:latin typeface="+mj-lt"/>
                <a:cs typeface="Arial" panose="020B0604020202020204" pitchFamily="34" charset="0"/>
              </a:rPr>
              <a:t>Edit form</a:t>
            </a:r>
            <a:r>
              <a:rPr lang="en-US" sz="1800" dirty="0" smtClean="0">
                <a:latin typeface="+mj-lt"/>
                <a:cs typeface="Arial" panose="020B0604020202020204" pitchFamily="34" charset="0"/>
              </a:rPr>
              <a:t>: To edit the unfinished instances from enumerator’s device, from server’s returning or from another device forwarded by server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1800" b="1" dirty="0" smtClean="0">
                <a:latin typeface="+mj-lt"/>
                <a:cs typeface="Arial" panose="020B0604020202020204" pitchFamily="34" charset="0"/>
              </a:rPr>
              <a:t>Send form</a:t>
            </a:r>
            <a:r>
              <a:rPr lang="en-US" sz="1800" dirty="0" smtClean="0">
                <a:latin typeface="+mj-lt"/>
                <a:cs typeface="Arial" panose="020B0604020202020204" pitchFamily="34" charset="0"/>
              </a:rPr>
              <a:t>: To submit the 100% completed forms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1800" b="1" dirty="0" smtClean="0">
                <a:latin typeface="+mj-lt"/>
                <a:cs typeface="Arial" panose="020B0604020202020204" pitchFamily="34" charset="0"/>
              </a:rPr>
              <a:t>Notifications</a:t>
            </a:r>
            <a:r>
              <a:rPr lang="en-US" sz="1800" b="1" dirty="0">
                <a:latin typeface="+mj-lt"/>
                <a:cs typeface="Arial" panose="020B0604020202020204" pitchFamily="34" charset="0"/>
              </a:rPr>
              <a:t>: </a:t>
            </a:r>
            <a:r>
              <a:rPr lang="en-US" sz="1800" dirty="0">
                <a:latin typeface="+mj-lt"/>
                <a:cs typeface="Arial" panose="020B0604020202020204" pitchFamily="34" charset="0"/>
              </a:rPr>
              <a:t>Inform the notice from server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1800" b="1" dirty="0" smtClean="0">
                <a:latin typeface="+mj-lt"/>
                <a:cs typeface="Arial" panose="020B0604020202020204" pitchFamily="34" charset="0"/>
              </a:rPr>
              <a:t>Tasks</a:t>
            </a:r>
            <a:r>
              <a:rPr lang="en-US" sz="1800" b="1" dirty="0">
                <a:latin typeface="+mj-lt"/>
                <a:cs typeface="Arial" panose="020B0604020202020204" pitchFamily="34" charset="0"/>
              </a:rPr>
              <a:t>:  </a:t>
            </a:r>
            <a:r>
              <a:rPr lang="en-US" sz="1800" dirty="0">
                <a:latin typeface="+mj-lt"/>
                <a:cs typeface="Arial" panose="020B0604020202020204" pitchFamily="34" charset="0"/>
              </a:rPr>
              <a:t>Received tasks from server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1800" b="1" dirty="0">
                <a:latin typeface="+mj-lt"/>
                <a:cs typeface="Arial" panose="020B0604020202020204" pitchFamily="34" charset="0"/>
              </a:rPr>
              <a:t>Reports: </a:t>
            </a:r>
            <a:r>
              <a:rPr lang="en-US" sz="1800" dirty="0">
                <a:latin typeface="+mj-lt"/>
                <a:cs typeface="Arial" panose="020B0604020202020204" pitchFamily="34" charset="0"/>
              </a:rPr>
              <a:t>Permit user view all the reports which server send to </a:t>
            </a:r>
            <a:r>
              <a:rPr lang="en-US" sz="1800" dirty="0" smtClean="0">
                <a:latin typeface="+mj-lt"/>
                <a:cs typeface="Arial" panose="020B0604020202020204" pitchFamily="34" charset="0"/>
              </a:rPr>
              <a:t>tablet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1800" b="1" dirty="0" smtClean="0">
                <a:latin typeface="+mj-lt"/>
                <a:cs typeface="Arial" panose="020B0604020202020204" pitchFamily="34" charset="0"/>
              </a:rPr>
              <a:t>Review form</a:t>
            </a:r>
            <a:r>
              <a:rPr lang="en-US" sz="1800" dirty="0" smtClean="0">
                <a:latin typeface="+mj-lt"/>
                <a:cs typeface="Arial" panose="020B0604020202020204" pitchFamily="34" charset="0"/>
              </a:rPr>
              <a:t>: To review the finalized forms whether they are sent or not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1800" b="1" dirty="0" smtClean="0">
                <a:latin typeface="+mj-lt"/>
                <a:cs typeface="Arial" panose="020B0604020202020204" pitchFamily="34" charset="0"/>
              </a:rPr>
              <a:t>Map:  </a:t>
            </a:r>
            <a:r>
              <a:rPr lang="en-US" sz="1800" dirty="0" smtClean="0">
                <a:latin typeface="+mj-lt"/>
                <a:cs typeface="Arial" panose="020B0604020202020204" pitchFamily="34" charset="0"/>
              </a:rPr>
              <a:t>GPS settle your address of executing the interview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1800" b="1" dirty="0" smtClean="0">
                <a:latin typeface="+mj-lt"/>
                <a:cs typeface="Arial" panose="020B0604020202020204" pitchFamily="34" charset="0"/>
              </a:rPr>
              <a:t>Exit: </a:t>
            </a:r>
            <a:r>
              <a:rPr lang="en-US" sz="1800" dirty="0" smtClean="0">
                <a:latin typeface="+mj-lt"/>
                <a:cs typeface="Arial" panose="020B0604020202020204" pitchFamily="34" charset="0"/>
              </a:rPr>
              <a:t>log out of </a:t>
            </a:r>
            <a:r>
              <a:rPr lang="en-US" sz="1800" dirty="0" err="1" smtClean="0">
                <a:latin typeface="+mj-lt"/>
                <a:cs typeface="Arial" panose="020B0604020202020204" pitchFamily="34" charset="0"/>
              </a:rPr>
              <a:t>rtSurvey</a:t>
            </a:r>
            <a:endParaRPr lang="en-US" sz="1800" b="1" dirty="0" smtClean="0">
              <a:latin typeface="+mj-lt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endParaRPr lang="en-US" sz="1800" b="1" dirty="0">
              <a:latin typeface="+mj-lt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§"/>
            </a:pPr>
            <a:endParaRPr lang="en-US" sz="1800" dirty="0" smtClean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+mj-lt"/>
              </a:rPr>
              <a:t>3.1. Home screen (2)</a:t>
            </a:r>
            <a:endParaRPr lang="en-US" sz="2800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1CC371-FE3C-4739-8BCB-47CB61B78F46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8555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latin typeface="Arial" panose="020B0604020202020204" pitchFamily="34" charset="0"/>
              </a:rPr>
              <a:t>3.2. How to fill out the </a:t>
            </a:r>
            <a:r>
              <a:rPr lang="en-US" sz="2800" smtClean="0">
                <a:latin typeface="Arial" panose="020B0604020202020204" pitchFamily="34" charset="0"/>
              </a:rPr>
              <a:t>form?</a:t>
            </a:r>
            <a:endParaRPr lang="en-US" sz="2800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1CC371-FE3C-4739-8BCB-47CB61B78F46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3794445" cy="968294"/>
          </a:xfrm>
        </p:spPr>
        <p:txBody>
          <a:bodyPr anchor="ctr"/>
          <a:lstStyle/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 smtClean="0">
                <a:cs typeface="Trebuchet MS (Body)"/>
              </a:rPr>
              <a:t>To start filling form, click “</a:t>
            </a:r>
            <a:r>
              <a:rPr lang="en-GB" sz="1800" b="1" dirty="0" smtClean="0">
                <a:cs typeface="Trebuchet MS (Body)"/>
              </a:rPr>
              <a:t>Fill form</a:t>
            </a:r>
            <a:r>
              <a:rPr lang="en-GB" sz="1800" dirty="0" smtClean="0">
                <a:cs typeface="Trebuchet MS (Body)"/>
              </a:rPr>
              <a:t>” on the </a:t>
            </a:r>
            <a:r>
              <a:rPr lang="en-GB" sz="1800" smtClean="0">
                <a:cs typeface="Trebuchet MS (Body)"/>
              </a:rPr>
              <a:t>Home screen</a:t>
            </a:r>
            <a:endParaRPr lang="en-GB" sz="1800" dirty="0" smtClean="0">
              <a:cs typeface="Trebuchet MS (Body)"/>
            </a:endParaRPr>
          </a:p>
        </p:txBody>
      </p:sp>
      <p:sp>
        <p:nvSpPr>
          <p:cNvPr id="15" name="Left Arrow 14"/>
          <p:cNvSpPr/>
          <p:nvPr/>
        </p:nvSpPr>
        <p:spPr bwMode="auto">
          <a:xfrm rot="10800000">
            <a:off x="4175445" y="4088075"/>
            <a:ext cx="962819" cy="314622"/>
          </a:xfrm>
          <a:prstGeom prst="lef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18729"/>
            <a:ext cx="2715420" cy="4422972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5562600" y="1393412"/>
            <a:ext cx="3352800" cy="568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60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marL="0" indent="0" algn="just">
              <a:spcBef>
                <a:spcPts val="0"/>
              </a:spcBef>
              <a:spcAft>
                <a:spcPts val="600"/>
              </a:spcAft>
              <a:buFont typeface="Wingdings" charset="2"/>
              <a:buNone/>
            </a:pPr>
            <a:r>
              <a:rPr lang="en-GB" sz="1800" kern="0">
                <a:latin typeface="Arial" panose="020B0604020202020204" pitchFamily="34" charset="0"/>
                <a:cs typeface="Trebuchet MS (Body)"/>
              </a:rPr>
              <a:t>A</a:t>
            </a:r>
            <a:r>
              <a:rPr lang="en-GB" sz="1800" kern="0" smtClean="0">
                <a:latin typeface="Arial" panose="020B0604020202020204" pitchFamily="34" charset="0"/>
                <a:cs typeface="Trebuchet MS (Body)"/>
              </a:rPr>
              <a:t> list of forms will display.</a:t>
            </a:r>
            <a:endParaRPr lang="en-GB" sz="1800" kern="0" dirty="0" smtClean="0">
              <a:latin typeface="Arial" panose="020B0604020202020204" pitchFamily="34" charset="0"/>
              <a:cs typeface="Trebuchet MS (Body)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762000" y="3810000"/>
            <a:ext cx="838200" cy="78823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194" y="2077114"/>
            <a:ext cx="2885844" cy="442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8674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latin typeface="Arial" panose="020B0604020202020204" pitchFamily="34" charset="0"/>
              </a:rPr>
              <a:t>3.2. How to fill out the form? </a:t>
            </a:r>
            <a:r>
              <a:rPr lang="en-US" sz="2800" smtClean="0">
                <a:latin typeface="Arial" panose="020B0604020202020204" pitchFamily="34" charset="0"/>
              </a:rPr>
              <a:t/>
            </a:r>
            <a:br>
              <a:rPr lang="en-US" sz="2800" smtClean="0">
                <a:latin typeface="Arial" panose="020B0604020202020204" pitchFamily="34" charset="0"/>
              </a:rPr>
            </a:br>
            <a:r>
              <a:rPr lang="en-US" sz="2000" smtClean="0">
                <a:latin typeface="Arial" panose="020B0604020202020204" pitchFamily="34" charset="0"/>
              </a:rPr>
              <a:t>Functions </a:t>
            </a:r>
            <a:r>
              <a:rPr lang="en-US" sz="2000">
                <a:latin typeface="Arial" panose="020B0604020202020204" pitchFamily="34" charset="0"/>
              </a:rPr>
              <a:t>of the icons on the toolbar</a:t>
            </a: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1CC371-FE3C-4739-8BCB-47CB61B78F46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8" name="Right Arrow 7"/>
          <p:cNvSpPr/>
          <p:nvPr/>
        </p:nvSpPr>
        <p:spPr bwMode="auto">
          <a:xfrm>
            <a:off x="4242204" y="3810000"/>
            <a:ext cx="725243" cy="435120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03"/>
          <a:stretch/>
        </p:blipFill>
        <p:spPr>
          <a:xfrm>
            <a:off x="422385" y="1538649"/>
            <a:ext cx="3819819" cy="316119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 bwMode="auto">
          <a:xfrm>
            <a:off x="3298425" y="1752600"/>
            <a:ext cx="892575" cy="25952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781309" y="2286647"/>
            <a:ext cx="924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800" dirty="0">
              <a:latin typeface="Arial" panose="020B0604020202020204" pitchFamily="34" charset="0"/>
            </a:endParaRPr>
          </a:p>
        </p:txBody>
      </p:sp>
      <p:sp>
        <p:nvSpPr>
          <p:cNvPr id="53" name="Rounded Rectangle 52"/>
          <p:cNvSpPr/>
          <p:nvPr/>
        </p:nvSpPr>
        <p:spPr bwMode="auto">
          <a:xfrm>
            <a:off x="486155" y="4697585"/>
            <a:ext cx="3683074" cy="172343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762056" y="4827216"/>
            <a:ext cx="3155175" cy="1466427"/>
            <a:chOff x="463157" y="4857863"/>
            <a:chExt cx="3155175" cy="1466427"/>
          </a:xfrm>
        </p:grpSpPr>
        <p:grpSp>
          <p:nvGrpSpPr>
            <p:cNvPr id="55" name="Group 54"/>
            <p:cNvGrpSpPr/>
            <p:nvPr/>
          </p:nvGrpSpPr>
          <p:grpSpPr>
            <a:xfrm>
              <a:off x="463157" y="4898500"/>
              <a:ext cx="296666" cy="1361220"/>
              <a:chOff x="513806" y="4838165"/>
              <a:chExt cx="296666" cy="1361220"/>
            </a:xfrm>
          </p:grpSpPr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3806" y="4838165"/>
                <a:ext cx="296666" cy="361933"/>
              </a:xfrm>
              <a:prstGeom prst="rect">
                <a:avLst/>
              </a:prstGeom>
            </p:spPr>
          </p:pic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9556" y="5344046"/>
                <a:ext cx="290916" cy="360702"/>
              </a:xfrm>
              <a:prstGeom prst="rect">
                <a:avLst/>
              </a:prstGeom>
            </p:spPr>
          </p:pic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3806" y="5848696"/>
                <a:ext cx="276074" cy="350689"/>
              </a:xfrm>
              <a:prstGeom prst="rect">
                <a:avLst/>
              </a:prstGeom>
            </p:spPr>
          </p:pic>
        </p:grpSp>
        <p:sp>
          <p:nvSpPr>
            <p:cNvPr id="56" name="Rectangle 55"/>
            <p:cNvSpPr/>
            <p:nvPr/>
          </p:nvSpPr>
          <p:spPr>
            <a:xfrm>
              <a:off x="888093" y="5362513"/>
              <a:ext cx="161021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>
                  <a:latin typeface="Arial" panose="020B0604020202020204" pitchFamily="34" charset="0"/>
                </a:rPr>
                <a:t>Sort by name</a:t>
              </a:r>
              <a:endParaRPr lang="en-US" sz="1400" dirty="0">
                <a:latin typeface="Arial" panose="020B0604020202020204" pitchFamily="34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88093" y="4857863"/>
              <a:ext cx="188442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>
                  <a:latin typeface="Arial" panose="020B0604020202020204" pitchFamily="34" charset="0"/>
                </a:rPr>
                <a:t>Search form by name</a:t>
              </a:r>
              <a:endParaRPr lang="en-US" sz="1400" dirty="0">
                <a:latin typeface="Arial" panose="020B0604020202020204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88093" y="5801070"/>
              <a:ext cx="273023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>
                  <a:latin typeface="Arial" panose="020B0604020202020204" pitchFamily="34" charset="0"/>
                </a:rPr>
                <a:t>Show unavailable forms</a:t>
              </a:r>
            </a:p>
            <a:p>
              <a:r>
                <a:rPr lang="en-US" sz="1400">
                  <a:latin typeface="Arial" panose="020B0604020202020204" pitchFamily="34" charset="0"/>
                </a:rPr>
                <a:t>Pin to home screen</a:t>
              </a:r>
              <a:endParaRPr lang="en-US" sz="1400" dirty="0">
                <a:latin typeface="Arial" panose="020B0604020202020204" pitchFamily="34" charset="0"/>
              </a:endParaRPr>
            </a:p>
          </p:txBody>
        </p:sp>
      </p:grpSp>
      <p:pic>
        <p:nvPicPr>
          <p:cNvPr id="62" name="Picture 61"/>
          <p:cNvPicPr>
            <a:picLocks noChangeAspect="1"/>
          </p:cNvPicPr>
          <p:nvPr/>
        </p:nvPicPr>
        <p:blipFill>
          <a:blip r:embed="rId7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99104">
            <a:off x="3731532" y="2840200"/>
            <a:ext cx="371398" cy="513198"/>
          </a:xfrm>
          <a:prstGeom prst="rect">
            <a:avLst/>
          </a:prstGeom>
          <a:ln>
            <a:noFill/>
          </a:ln>
        </p:spPr>
      </p:pic>
      <p:sp>
        <p:nvSpPr>
          <p:cNvPr id="64" name="Rectangle 63"/>
          <p:cNvSpPr/>
          <p:nvPr/>
        </p:nvSpPr>
        <p:spPr>
          <a:xfrm>
            <a:off x="4902786" y="1429670"/>
            <a:ext cx="4361529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latin typeface="Arial" panose="020B0604020202020204" pitchFamily="34" charset="0"/>
                <a:cs typeface="Trebuchet MS (Body)"/>
              </a:rPr>
              <a:t>Choose the form to fill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latin typeface="Arial" panose="020B0604020202020204" pitchFamily="34" charset="0"/>
                <a:cs typeface="Trebuchet MS (Body)"/>
              </a:rPr>
              <a:t>Get ready for the form to be opened</a:t>
            </a:r>
          </a:p>
        </p:txBody>
      </p:sp>
      <p:sp>
        <p:nvSpPr>
          <p:cNvPr id="67" name="Rounded Rectangle 66"/>
          <p:cNvSpPr/>
          <p:nvPr/>
        </p:nvSpPr>
        <p:spPr bwMode="auto">
          <a:xfrm>
            <a:off x="5088747" y="4403467"/>
            <a:ext cx="3996504" cy="207353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0" name="Content Placeholder 2"/>
          <p:cNvSpPr txBox="1">
            <a:spLocks/>
          </p:cNvSpPr>
          <p:nvPr/>
        </p:nvSpPr>
        <p:spPr bwMode="auto">
          <a:xfrm>
            <a:off x="5088747" y="4449066"/>
            <a:ext cx="3947934" cy="1181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60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Font typeface="Wingdings" charset="2"/>
              <a:buNone/>
            </a:pPr>
            <a:r>
              <a:rPr lang="en-GB" sz="1400" b="1" kern="0" smtClean="0">
                <a:latin typeface="Arial" panose="020B0604020202020204" pitchFamily="34" charset="0"/>
                <a:cs typeface="Trebuchet MS (Body)"/>
              </a:rPr>
              <a:t>Utilities:</a:t>
            </a:r>
          </a:p>
          <a:p>
            <a:pPr marL="800100" lvl="1" indent="-342900"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GB" sz="1400" kern="0" smtClean="0">
                <a:latin typeface="Arial" panose="020B0604020202020204" pitchFamily="34" charset="0"/>
                <a:cs typeface="Trebuchet MS (Body)"/>
              </a:rPr>
              <a:t>Save form (without leaving the form filling screen)</a:t>
            </a:r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GB" sz="1400" kern="0" smtClean="0">
                <a:latin typeface="Arial" panose="020B0604020202020204" pitchFamily="34" charset="0"/>
                <a:cs typeface="Trebuchet MS (Body)"/>
              </a:rPr>
              <a:t>Go to table of contents</a:t>
            </a:r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GB" sz="1400" kern="0" smtClean="0">
                <a:latin typeface="Arial" panose="020B0604020202020204" pitchFamily="34" charset="0"/>
                <a:cs typeface="Trebuchet MS (Body)"/>
              </a:rPr>
              <a:t>Notify the error to server</a:t>
            </a:r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</a:pPr>
            <a:r>
              <a:rPr lang="en-GB" sz="1400" kern="0" smtClean="0">
                <a:latin typeface="Arial" panose="020B0604020202020204" pitchFamily="34" charset="0"/>
                <a:cs typeface="Trebuchet MS (Body)"/>
              </a:rPr>
              <a:t>Exit the form</a:t>
            </a:r>
          </a:p>
          <a:p>
            <a:pPr marL="45720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None/>
            </a:pPr>
            <a:endParaRPr lang="en-GB" sz="1400" kern="0" dirty="0">
              <a:latin typeface="Arial" panose="020B0604020202020204" pitchFamily="34" charset="0"/>
              <a:cs typeface="Trebuchet MS (Body)"/>
            </a:endParaRP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821"/>
          <a:stretch/>
        </p:blipFill>
        <p:spPr>
          <a:xfrm>
            <a:off x="5088747" y="2198279"/>
            <a:ext cx="3828582" cy="1358632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7813300" y="2655979"/>
            <a:ext cx="119813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1     2     </a:t>
            </a:r>
            <a:r>
              <a:rPr lang="en-US" sz="1400" b="1" smtClean="0">
                <a:solidFill>
                  <a:srgbClr val="FF0000"/>
                </a:solidFill>
                <a:latin typeface="Arial" panose="020B0604020202020204" pitchFamily="34" charset="0"/>
              </a:rPr>
              <a:t>3 </a:t>
            </a:r>
            <a:endParaRPr lang="en-US" sz="14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74" name="Rounded Rectangle 73"/>
          <p:cNvSpPr/>
          <p:nvPr/>
        </p:nvSpPr>
        <p:spPr bwMode="auto">
          <a:xfrm>
            <a:off x="7804654" y="2391098"/>
            <a:ext cx="1055888" cy="274275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5" name="Rounded Rectangle 74"/>
          <p:cNvSpPr/>
          <p:nvPr/>
        </p:nvSpPr>
        <p:spPr bwMode="auto">
          <a:xfrm>
            <a:off x="5180669" y="2391098"/>
            <a:ext cx="229531" cy="253266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331575" y="2529406"/>
            <a:ext cx="25135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  <a:latin typeface="Arial" panose="020B0604020202020204" pitchFamily="34" charset="0"/>
              </a:rPr>
              <a:t>4</a:t>
            </a:r>
            <a:r>
              <a:rPr lang="en-US" sz="1400" b="1" smtClean="0">
                <a:solidFill>
                  <a:srgbClr val="FF0000"/>
                </a:solidFill>
                <a:latin typeface="Arial" panose="020B0604020202020204" pitchFamily="34" charset="0"/>
              </a:rPr>
              <a:t>     </a:t>
            </a:r>
            <a:endParaRPr lang="en-US" sz="14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5985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>
                <a:latin typeface="Arial" panose="020B0604020202020204" pitchFamily="34" charset="0"/>
              </a:rPr>
              <a:t>3.2. </a:t>
            </a:r>
            <a:r>
              <a:rPr lang="en-US" sz="2800">
                <a:latin typeface="Arial" panose="020B0604020202020204" pitchFamily="34" charset="0"/>
              </a:rPr>
              <a:t>How to fill out the form?</a:t>
            </a:r>
            <a:br>
              <a:rPr lang="en-US" sz="2800">
                <a:latin typeface="Arial" panose="020B0604020202020204" pitchFamily="34" charset="0"/>
              </a:rPr>
            </a:br>
            <a:r>
              <a:rPr lang="en-US" sz="2000">
                <a:latin typeface="Arial" panose="020B0604020202020204" pitchFamily="34" charset="0"/>
              </a:rPr>
              <a:t>Table of contents</a:t>
            </a: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1CC371-FE3C-4739-8BCB-47CB61B78F46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24343" y="1371600"/>
            <a:ext cx="8993531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100000"/>
              <a:buNone/>
            </a:pPr>
            <a:r>
              <a:rPr lang="en-GB" sz="1800" b="1">
                <a:solidFill>
                  <a:srgbClr val="006600"/>
                </a:solidFill>
                <a:latin typeface="Arial" panose="020B0604020202020204" pitchFamily="34" charset="0"/>
                <a:cs typeface="Trebuchet MS (Body)"/>
              </a:rPr>
              <a:t>Table of contents: </a:t>
            </a:r>
            <a:r>
              <a:rPr lang="en-GB" sz="1800">
                <a:latin typeface="Arial" panose="020B0604020202020204" pitchFamily="34" charset="0"/>
                <a:cs typeface="Trebuchet MS (Body)"/>
              </a:rPr>
              <a:t>Enumerators can always take an overview of the form by clicking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821"/>
          <a:stretch/>
        </p:blipFill>
        <p:spPr>
          <a:xfrm>
            <a:off x="152400" y="2043668"/>
            <a:ext cx="2819400" cy="1842532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 bwMode="auto">
          <a:xfrm>
            <a:off x="2362200" y="2362200"/>
            <a:ext cx="319210" cy="33758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24343" y="5715000"/>
            <a:ext cx="28068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GB" sz="1600">
                <a:latin typeface="Arial" panose="020B0604020202020204" pitchFamily="34" charset="0"/>
                <a:cs typeface="Trebuchet MS (Body)"/>
              </a:rPr>
              <a:t>The content table will then appear in section-order.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34654" y="5721658"/>
            <a:ext cx="29769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GB" sz="1600">
                <a:latin typeface="Arial" panose="020B0604020202020204" pitchFamily="34" charset="0"/>
                <a:cs typeface="Trebuchet MS (Body)"/>
              </a:rPr>
              <a:t>Select a specific section to view its entire content.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008456" y="5738336"/>
            <a:ext cx="29124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latin typeface="Arial" panose="020B0604020202020204" pitchFamily="34" charset="0"/>
              </a:rPr>
              <a:t>Tab the section which you want to view more detail or to edit form</a:t>
            </a:r>
            <a:endParaRPr lang="en-GB" sz="1400">
              <a:latin typeface="Arial" panose="020B0604020202020204" pitchFamily="34" charset="0"/>
              <a:cs typeface="Trebuchet MS (Body)"/>
            </a:endParaRPr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208780"/>
              </p:ext>
            </p:extLst>
          </p:nvPr>
        </p:nvGraphicFramePr>
        <p:xfrm>
          <a:off x="124343" y="1879431"/>
          <a:ext cx="8797590" cy="459756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32530"/>
                <a:gridCol w="2932530"/>
                <a:gridCol w="2932530"/>
              </a:tblGrid>
              <a:tr h="3797326"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00243"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8" b="5806"/>
          <a:stretch/>
        </p:blipFill>
        <p:spPr>
          <a:xfrm>
            <a:off x="3248630" y="1947120"/>
            <a:ext cx="2549016" cy="369168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5556"/>
          <a:stretch/>
        </p:blipFill>
        <p:spPr>
          <a:xfrm>
            <a:off x="6083074" y="1998170"/>
            <a:ext cx="2745029" cy="357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811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021638" cy="914400"/>
          </a:xfrm>
        </p:spPr>
        <p:txBody>
          <a:bodyPr/>
          <a:lstStyle/>
          <a:p>
            <a:r>
              <a:rPr lang="en-US" smtClean="0"/>
              <a:t>3.3.How </a:t>
            </a:r>
            <a:r>
              <a:rPr lang="en-US"/>
              <a:t>to submit form into the </a:t>
            </a:r>
            <a:r>
              <a:rPr lang="en-US" smtClean="0"/>
              <a:t>server?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1CC371-FE3C-4739-8BCB-47CB61B78F46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6519" y="1447800"/>
            <a:ext cx="189468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rgbClr val="222222"/>
                </a:solidFill>
                <a:latin typeface="Arial" panose="020B0604020202020204" pitchFamily="34" charset="0"/>
              </a:rPr>
              <a:t>In the last screen will have two buttons to choose</a:t>
            </a:r>
            <a:endParaRPr lang="en-US" b="0" i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4" b="5555"/>
          <a:stretch/>
        </p:blipFill>
        <p:spPr>
          <a:xfrm>
            <a:off x="1981200" y="1447800"/>
            <a:ext cx="3482173" cy="507623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7" name="Rounded Rectangular Callout 6"/>
          <p:cNvSpPr/>
          <p:nvPr/>
        </p:nvSpPr>
        <p:spPr bwMode="auto">
          <a:xfrm>
            <a:off x="5706538" y="2196731"/>
            <a:ext cx="3006630" cy="1688760"/>
          </a:xfrm>
          <a:prstGeom prst="wedgeRoundRectCallout">
            <a:avLst>
              <a:gd name="adj1" fmla="val -67778"/>
              <a:gd name="adj2" fmla="val 73205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5988087" y="4351626"/>
            <a:ext cx="2769307" cy="1654688"/>
          </a:xfrm>
          <a:prstGeom prst="wedgeRoundRectCallout">
            <a:avLst>
              <a:gd name="adj1" fmla="val -86166"/>
              <a:gd name="adj2" fmla="val -33862"/>
              <a:gd name="adj3" fmla="val 16667"/>
            </a:avLst>
          </a:prstGeom>
          <a:solidFill>
            <a:srgbClr val="29A06C"/>
          </a:solidFill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39767" y="2267403"/>
            <a:ext cx="18946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b="0" i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67399" y="2440946"/>
            <a:ext cx="2687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smtClean="0">
                <a:latin typeface="Arial" panose="020B0604020202020204" pitchFamily="34" charset="0"/>
              </a:rPr>
              <a:t>SAVE &amp; EXIT</a:t>
            </a:r>
            <a:r>
              <a:rPr lang="en-US" sz="1800" smtClean="0">
                <a:latin typeface="Arial" panose="020B0604020202020204" pitchFamily="34" charset="0"/>
              </a:rPr>
              <a:t>: Exit and form are performed is saved in the home page EDIT FORM section </a:t>
            </a:r>
            <a:endParaRPr lang="en-US" sz="1800"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13609" y="4578805"/>
            <a:ext cx="24745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smtClean="0">
                <a:solidFill>
                  <a:schemeClr val="bg1"/>
                </a:solidFill>
                <a:latin typeface="Arial" panose="020B0604020202020204" pitchFamily="34" charset="0"/>
              </a:rPr>
              <a:t>FINISH &amp; EXIT: </a:t>
            </a:r>
            <a:r>
              <a:rPr lang="en-US" sz="1800" smtClean="0">
                <a:solidFill>
                  <a:schemeClr val="bg1"/>
                </a:solidFill>
                <a:latin typeface="Arial" panose="020B0604020202020204" pitchFamily="34" charset="0"/>
              </a:rPr>
              <a:t>Completed interview and sent to the Server</a:t>
            </a:r>
            <a:endParaRPr lang="en-US" sz="1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5390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761" y="265822"/>
            <a:ext cx="8326438" cy="914400"/>
          </a:xfrm>
        </p:spPr>
        <p:txBody>
          <a:bodyPr/>
          <a:lstStyle/>
          <a:p>
            <a:r>
              <a:rPr lang="en-US"/>
              <a:t>3.3 How to submit form into the </a:t>
            </a:r>
            <a:r>
              <a:rPr lang="en-US" smtClean="0"/>
              <a:t>server?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1CC371-FE3C-4739-8BCB-47CB61B78F46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982206"/>
              </p:ext>
            </p:extLst>
          </p:nvPr>
        </p:nvGraphicFramePr>
        <p:xfrm>
          <a:off x="76200" y="1447801"/>
          <a:ext cx="8915400" cy="51078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71800"/>
                <a:gridCol w="2971800"/>
                <a:gridCol w="2971800"/>
              </a:tblGrid>
              <a:tr h="685799">
                <a:tc>
                  <a:txBody>
                    <a:bodyPr/>
                    <a:lstStyle/>
                    <a:p>
                      <a:r>
                        <a:rPr lang="en-US" smtClean="0">
                          <a:latin typeface="Arial" panose="020B0604020202020204" pitchFamily="34" charset="0"/>
                        </a:rPr>
                        <a:t>Step</a:t>
                      </a:r>
                      <a:r>
                        <a:rPr lang="en-US" baseline="0" smtClean="0">
                          <a:latin typeface="Arial" panose="020B0604020202020204" pitchFamily="34" charset="0"/>
                        </a:rPr>
                        <a:t> 1: </a:t>
                      </a:r>
                      <a:r>
                        <a:rPr lang="en-US" sz="1800" b="0" i="0" kern="120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Select </a:t>
                      </a:r>
                      <a:r>
                        <a:rPr lang="en-US" sz="1800" b="1" i="0" kern="1200" smtClean="0">
                          <a:solidFill>
                            <a:srgbClr val="0057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SEND</a:t>
                      </a:r>
                      <a:r>
                        <a:rPr lang="en-US" sz="1800" b="1" i="0" kern="1200" baseline="0" smtClean="0">
                          <a:solidFill>
                            <a:srgbClr val="0057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FORM </a:t>
                      </a:r>
                      <a:r>
                        <a:rPr lang="en-US" sz="1800" b="0" i="0" kern="120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on the main screen</a:t>
                      </a:r>
                      <a:endParaRPr lang="en-US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>
                          <a:latin typeface="Arial" panose="020B0604020202020204" pitchFamily="34" charset="0"/>
                        </a:rPr>
                        <a:t>Step</a:t>
                      </a:r>
                      <a:r>
                        <a:rPr lang="en-US" baseline="0" smtClean="0">
                          <a:latin typeface="Arial" panose="020B0604020202020204" pitchFamily="34" charset="0"/>
                        </a:rPr>
                        <a:t> 2: Choose form and send</a:t>
                      </a:r>
                      <a:endParaRPr lang="en-US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The screen will display a status message</a:t>
                      </a:r>
                    </a:p>
                    <a:p>
                      <a:endParaRPr lang="en-US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93411">
                <a:tc>
                  <a:txBody>
                    <a:bodyPr/>
                    <a:lstStyle/>
                    <a:p>
                      <a:r>
                        <a:rPr lang="en-US" sz="1800" b="0" i="0" kern="120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To submit the form into the system successfully, your device (smartphones, tablets..…) should have a stable internet connection.</a:t>
                      </a:r>
                    </a:p>
                    <a:p>
                      <a:endParaRPr lang="en-US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Picture 4" descr="undefine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49"/>
          <a:stretch/>
        </p:blipFill>
        <p:spPr bwMode="auto">
          <a:xfrm>
            <a:off x="3124200" y="2391365"/>
            <a:ext cx="2819400" cy="408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 bwMode="auto">
          <a:xfrm>
            <a:off x="5486400" y="6248400"/>
            <a:ext cx="457200" cy="240194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6" descr="https://help.rta.vn/uploads/default/optimized/1X/8f17c456106b9da49131157cbb2b368495e358fd_1_312x50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85"/>
          <a:stretch/>
        </p:blipFill>
        <p:spPr bwMode="auto">
          <a:xfrm>
            <a:off x="6171062" y="2438399"/>
            <a:ext cx="2668137" cy="408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9643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1CC371-FE3C-4739-8BCB-47CB61B78F46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510487" y="186233"/>
            <a:ext cx="832643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/>
                <a:ea typeface="+mj-ea"/>
                <a:cs typeface="Arial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smtClean="0"/>
              <a:t>3.3 How to submit form into the server?</a:t>
            </a:r>
            <a:endParaRPr lang="en-US" kern="0"/>
          </a:p>
        </p:txBody>
      </p:sp>
      <p:sp>
        <p:nvSpPr>
          <p:cNvPr id="7" name="Rectangle 6"/>
          <p:cNvSpPr/>
          <p:nvPr/>
        </p:nvSpPr>
        <p:spPr>
          <a:xfrm>
            <a:off x="76200" y="2401163"/>
            <a:ext cx="337571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rgbClr val="222222"/>
                </a:solidFill>
                <a:latin typeface="Arial" panose="020B0604020202020204" pitchFamily="34" charset="0"/>
              </a:rPr>
              <a:t>Step 3:</a:t>
            </a:r>
            <a:r>
              <a:rPr lang="en-US" sz="1800">
                <a:solidFill>
                  <a:srgbClr val="222222"/>
                </a:solidFill>
                <a:latin typeface="Arial" panose="020B0604020202020204" pitchFamily="34" charset="0"/>
              </a:rPr>
              <a:t> Examining form successfully sent to the </a:t>
            </a:r>
            <a:r>
              <a:rPr lang="en-US" sz="1800" smtClean="0">
                <a:solidFill>
                  <a:srgbClr val="222222"/>
                </a:solidFill>
                <a:latin typeface="Arial" panose="020B0604020202020204" pitchFamily="34" charset="0"/>
              </a:rPr>
              <a:t>system</a:t>
            </a:r>
          </a:p>
          <a:p>
            <a:r>
              <a:rPr lang="en-US" sz="1800" smtClean="0">
                <a:solidFill>
                  <a:srgbClr val="222222"/>
                </a:solidFill>
                <a:latin typeface="Arial" panose="020B0604020202020204" pitchFamily="34" charset="0"/>
              </a:rPr>
              <a:t>Select </a:t>
            </a:r>
            <a:r>
              <a:rPr lang="en-US" sz="1800" b="1" smtClean="0">
                <a:solidFill>
                  <a:srgbClr val="0057FF"/>
                </a:solidFill>
                <a:latin typeface="Arial" panose="020B0604020202020204" pitchFamily="34" charset="0"/>
              </a:rPr>
              <a:t>REVIEW FORM</a:t>
            </a:r>
            <a:r>
              <a:rPr lang="en-US" sz="180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1800" smtClean="0">
                <a:latin typeface="Arial" panose="020B0604020202020204" pitchFamily="34" charset="0"/>
              </a:rPr>
              <a:t>on </a:t>
            </a:r>
            <a:r>
              <a:rPr lang="en-US" sz="1800">
                <a:latin typeface="Arial" panose="020B0604020202020204" pitchFamily="34" charset="0"/>
              </a:rPr>
              <a:t>the main screen and the form located in tab SENT is sent successfully.</a:t>
            </a:r>
          </a:p>
        </p:txBody>
      </p:sp>
      <p:pic>
        <p:nvPicPr>
          <p:cNvPr id="3074" name="Picture 2" descr="https://help.rta.vn/uploads/default/original/1X/68512ea66abfa1edda8be7132d833f7c52361a6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401163"/>
            <a:ext cx="5081527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8186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1CC371-FE3C-4739-8BCB-47CB61B78F46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92"/>
          <a:stretch/>
        </p:blipFill>
        <p:spPr>
          <a:xfrm>
            <a:off x="152400" y="1447799"/>
            <a:ext cx="4286250" cy="507623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" name="Rounded Rectangle 4"/>
          <p:cNvSpPr/>
          <p:nvPr/>
        </p:nvSpPr>
        <p:spPr bwMode="auto">
          <a:xfrm>
            <a:off x="537765" y="2040340"/>
            <a:ext cx="3653235" cy="459047"/>
          </a:xfrm>
          <a:prstGeom prst="roundRect">
            <a:avLst/>
          </a:prstGeom>
          <a:noFill/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381000" y="3659242"/>
            <a:ext cx="2810351" cy="37457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chemeClr val="tx1"/>
                </a:solidFill>
                <a:latin typeface="+mj-lt"/>
              </a:rPr>
              <a:t>Saved: </a:t>
            </a:r>
            <a:r>
              <a:rPr lang="en-US" sz="1600" dirty="0" smtClean="0">
                <a:solidFill>
                  <a:schemeClr val="tx1"/>
                </a:solidFill>
                <a:latin typeface="+mj-lt"/>
              </a:rPr>
              <a:t>unfinished forms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378725" y="4387336"/>
            <a:ext cx="2810351" cy="64698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chemeClr val="tx1"/>
                </a:solidFill>
                <a:latin typeface="+mj-lt"/>
              </a:rPr>
              <a:t>Returned: </a:t>
            </a:r>
            <a:r>
              <a:rPr lang="en-US" sz="1600" dirty="0" smtClean="0">
                <a:solidFill>
                  <a:schemeClr val="tx1"/>
                </a:solidFill>
                <a:latin typeface="+mj-lt"/>
              </a:rPr>
              <a:t>forms that server sent back to the device</a:t>
            </a:r>
          </a:p>
        </p:txBody>
      </p:sp>
      <p:sp>
        <p:nvSpPr>
          <p:cNvPr id="18" name="Rounded Rectangle 17"/>
          <p:cNvSpPr/>
          <p:nvPr/>
        </p:nvSpPr>
        <p:spPr bwMode="auto">
          <a:xfrm>
            <a:off x="378725" y="5368273"/>
            <a:ext cx="2823051" cy="9194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  <a:latin typeface="+mj-lt"/>
              </a:rPr>
              <a:t>Forwarded: </a:t>
            </a:r>
            <a:r>
              <a:rPr lang="en-US" sz="1600" dirty="0" smtClean="0">
                <a:solidFill>
                  <a:schemeClr val="tx1"/>
                </a:solidFill>
                <a:latin typeface="+mj-lt"/>
              </a:rPr>
              <a:t>forms of other deactivated devices that server sent to the device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841075" y="1447799"/>
            <a:ext cx="4624784" cy="19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666750" eaLnBrk="0" hangingPunct="0">
              <a:spcBef>
                <a:spcPct val="20000"/>
              </a:spcBef>
              <a:buClr>
                <a:srgbClr val="006600"/>
              </a:buClr>
              <a:buSzPct val="100000"/>
              <a:buFont typeface="+mj-lt"/>
              <a:buAutoNum type="arabicPeriod"/>
            </a:pPr>
            <a:r>
              <a:rPr lang="en-US" sz="1800" dirty="0" smtClean="0">
                <a:latin typeface="Arial" panose="020B0604020202020204" pitchFamily="34" charset="0"/>
              </a:rPr>
              <a:t>Select </a:t>
            </a:r>
            <a:r>
              <a:rPr lang="en-GB" sz="1800" dirty="0">
                <a:latin typeface="Arial" panose="020B0604020202020204" pitchFamily="34" charset="0"/>
                <a:cs typeface="Trebuchet MS (Body)"/>
              </a:rPr>
              <a:t>the form to edit in correct category (Saved, Returned or </a:t>
            </a:r>
            <a:r>
              <a:rPr lang="en-GB" sz="1800" dirty="0" smtClean="0">
                <a:latin typeface="Arial" panose="020B0604020202020204" pitchFamily="34" charset="0"/>
                <a:cs typeface="Trebuchet MS (Body)"/>
              </a:rPr>
              <a:t>Forwarded)</a:t>
            </a:r>
          </a:p>
          <a:p>
            <a:pPr marL="342900" indent="-342900" algn="just" defTabSz="666750" eaLnBrk="0" hangingPunct="0">
              <a:spcBef>
                <a:spcPct val="20000"/>
              </a:spcBef>
              <a:buClr>
                <a:srgbClr val="006600"/>
              </a:buClr>
              <a:buSzPct val="100000"/>
              <a:buFont typeface="+mj-lt"/>
              <a:buAutoNum type="arabicPeriod"/>
            </a:pPr>
            <a:r>
              <a:rPr lang="en-GB" sz="1800" dirty="0" smtClean="0">
                <a:latin typeface="Arial" panose="020B0604020202020204" pitchFamily="34" charset="0"/>
                <a:cs typeface="Trebuchet MS (Body)"/>
              </a:rPr>
              <a:t>Edit </a:t>
            </a:r>
            <a:r>
              <a:rPr lang="en-GB" sz="1800" dirty="0">
                <a:latin typeface="Arial" panose="020B0604020202020204" pitchFamily="34" charset="0"/>
                <a:cs typeface="Trebuchet MS (Body)"/>
              </a:rPr>
              <a:t>in the instance. </a:t>
            </a:r>
            <a:endParaRPr lang="en-GB" sz="1800" dirty="0" smtClean="0">
              <a:latin typeface="Arial" panose="020B0604020202020204" pitchFamily="34" charset="0"/>
              <a:cs typeface="Trebuchet MS (Body)"/>
            </a:endParaRPr>
          </a:p>
          <a:p>
            <a:pPr marL="342900" indent="-342900" algn="just" defTabSz="666750" eaLnBrk="0" hangingPunct="0">
              <a:spcBef>
                <a:spcPct val="20000"/>
              </a:spcBef>
              <a:buClr>
                <a:srgbClr val="006600"/>
              </a:buClr>
              <a:buSzPct val="100000"/>
              <a:buFont typeface="+mj-lt"/>
              <a:buAutoNum type="arabicPeriod"/>
            </a:pPr>
            <a:r>
              <a:rPr lang="en-GB" sz="1800" dirty="0" smtClean="0">
                <a:latin typeface="Arial" panose="020B0604020202020204" pitchFamily="34" charset="0"/>
                <a:cs typeface="Trebuchet MS (Body)"/>
              </a:rPr>
              <a:t>Then </a:t>
            </a:r>
            <a:r>
              <a:rPr lang="en-GB" sz="1800">
                <a:latin typeface="Arial" panose="020B0604020202020204" pitchFamily="34" charset="0"/>
                <a:cs typeface="Trebuchet MS (Body)"/>
              </a:rPr>
              <a:t>save </a:t>
            </a:r>
            <a:r>
              <a:rPr lang="en-GB" sz="1800" smtClean="0">
                <a:latin typeface="Arial" panose="020B0604020202020204" pitchFamily="34" charset="0"/>
                <a:cs typeface="Trebuchet MS (Body)"/>
              </a:rPr>
              <a:t>or </a:t>
            </a:r>
            <a:r>
              <a:rPr lang="en-GB" sz="1800" dirty="0">
                <a:latin typeface="Arial" panose="020B0604020202020204" pitchFamily="34" charset="0"/>
                <a:cs typeface="Trebuchet MS (Body)"/>
              </a:rPr>
              <a:t>finish.</a:t>
            </a:r>
          </a:p>
          <a:p>
            <a:pPr algn="ctr" defTabSz="666750" eaLnBrk="0" hangingPunct="0">
              <a:spcBef>
                <a:spcPct val="20000"/>
              </a:spcBef>
              <a:buClr>
                <a:srgbClr val="006600"/>
              </a:buClr>
              <a:buSzPct val="60000"/>
            </a:pPr>
            <a:endParaRPr lang="en-US" sz="1800" dirty="0">
              <a:latin typeface="Arial" panose="020B0604020202020204" pitchFamily="34" charset="0"/>
              <a:cs typeface="Arial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77416">
            <a:off x="3621774" y="2658159"/>
            <a:ext cx="632061" cy="778619"/>
          </a:xfrm>
          <a:prstGeom prst="rect">
            <a:avLst/>
          </a:prstGeom>
        </p:spPr>
      </p:pic>
      <p:sp>
        <p:nvSpPr>
          <p:cNvPr id="22" name="Title 1"/>
          <p:cNvSpPr txBox="1">
            <a:spLocks/>
          </p:cNvSpPr>
          <p:nvPr/>
        </p:nvSpPr>
        <p:spPr bwMode="auto">
          <a:xfrm>
            <a:off x="577488" y="458710"/>
            <a:ext cx="809783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/>
                <a:ea typeface="+mj-ea"/>
                <a:cs typeface="Arial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smtClean="0"/>
              <a:t>3.4 </a:t>
            </a:r>
            <a:r>
              <a:rPr lang="en-US" kern="0" smtClean="0"/>
              <a:t>How to edit the forms?</a:t>
            </a:r>
            <a:br>
              <a:rPr lang="en-US" kern="0" smtClean="0"/>
            </a:br>
            <a:endParaRPr lang="en-US" kern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4" b="32385"/>
          <a:stretch/>
        </p:blipFill>
        <p:spPr>
          <a:xfrm>
            <a:off x="5193153" y="2920129"/>
            <a:ext cx="3482173" cy="35814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5" name="Right Arrow 24"/>
          <p:cNvSpPr/>
          <p:nvPr/>
        </p:nvSpPr>
        <p:spPr bwMode="auto">
          <a:xfrm>
            <a:off x="4539953" y="4183834"/>
            <a:ext cx="507523" cy="533400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1756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685800" y="1371600"/>
            <a:ext cx="77724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076" name="Rectangle 3"/>
          <p:cNvSpPr>
            <a:spLocks noChangeArrowheads="1"/>
          </p:cNvSpPr>
          <p:nvPr/>
        </p:nvSpPr>
        <p:spPr bwMode="auto">
          <a:xfrm>
            <a:off x="1371600" y="6019800"/>
            <a:ext cx="6400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  <a:buClr>
                <a:srgbClr val="CC3300"/>
              </a:buClr>
              <a:buSzPct val="60000"/>
              <a:buFont typeface="Wingdings" pitchFamily="2" charset="2"/>
              <a:buNone/>
            </a:pPr>
            <a:endParaRPr lang="en-US" sz="1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685800" y="1752600"/>
            <a:ext cx="7924800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de-DE" sz="2000">
                <a:latin typeface="Arial" charset="0"/>
              </a:rPr>
              <a:t/>
            </a:r>
            <a:br>
              <a:rPr lang="de-DE" sz="2000">
                <a:latin typeface="Arial" charset="0"/>
              </a:rPr>
            </a:b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34667" y="287867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AutoShape 4" descr="Image result for ad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622110" y="1407994"/>
            <a:ext cx="7772400" cy="460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000"/>
              </a:buClr>
              <a:buSzPct val="60000"/>
              <a:buFont typeface="Wingdings" pitchFamily="2" charset="2"/>
              <a:buNone/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000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000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r>
              <a:rPr lang="en-US" sz="3200" b="1">
                <a:solidFill>
                  <a:srgbClr val="008000"/>
                </a:solidFill>
                <a:latin typeface="Arial" panose="020B0604020202020204" pitchFamily="34" charset="0"/>
              </a:rPr>
              <a:t>CHAPTER </a:t>
            </a:r>
            <a:r>
              <a:rPr lang="en-US" sz="3200" b="1" smtClean="0">
                <a:solidFill>
                  <a:srgbClr val="008000"/>
                </a:solidFill>
                <a:latin typeface="Arial" panose="020B0604020202020204" pitchFamily="34" charset="0"/>
              </a:rPr>
              <a:t>4</a:t>
            </a:r>
            <a:endParaRPr lang="en-US" sz="3200" b="1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r>
              <a:rPr lang="en-US" sz="3200" b="1">
                <a:solidFill>
                  <a:srgbClr val="008000"/>
                </a:solidFill>
                <a:latin typeface="Arial" panose="020B0604020202020204" pitchFamily="34" charset="0"/>
              </a:rPr>
              <a:t>Some techniques when filling out the form in the </a:t>
            </a:r>
            <a:r>
              <a:rPr lang="en-US" sz="3200" b="1" smtClean="0">
                <a:solidFill>
                  <a:srgbClr val="008000"/>
                </a:solidFill>
                <a:latin typeface="Arial" panose="020B0604020202020204" pitchFamily="34" charset="0"/>
              </a:rPr>
              <a:t>e-form</a:t>
            </a:r>
            <a:endParaRPr lang="en-US" b="1" kern="0" dirty="0" smtClean="0">
              <a:latin typeface="Arial" panose="020B0604020202020204" pitchFamily="34" charset="0"/>
            </a:endParaRPr>
          </a:p>
          <a:p>
            <a:endParaRPr lang="en-US" b="1" kern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7452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Table of contents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1CC371-FE3C-4739-8BCB-47CB61B78F46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114783211"/>
              </p:ext>
            </p:extLst>
          </p:nvPr>
        </p:nvGraphicFramePr>
        <p:xfrm>
          <a:off x="152400" y="1484017"/>
          <a:ext cx="8991600" cy="50400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41358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4.1 How </a:t>
            </a:r>
            <a:r>
              <a:rPr lang="en-US"/>
              <a:t>to delete answers</a:t>
            </a:r>
            <a:r>
              <a:rPr lang="en-US" smtClean="0"/>
              <a:t>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1CC371-FE3C-4739-8BCB-47CB61B78F46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651350"/>
              </p:ext>
            </p:extLst>
          </p:nvPr>
        </p:nvGraphicFramePr>
        <p:xfrm>
          <a:off x="102088" y="1223749"/>
          <a:ext cx="8915400" cy="550620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457700"/>
                <a:gridCol w="4457700"/>
              </a:tblGrid>
              <a:tr h="129085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smtClean="0">
                          <a:effectLst/>
                          <a:latin typeface="Arial" panose="020B0604020202020204" pitchFamily="34" charset="0"/>
                        </a:rPr>
                        <a:t>In general, if there is icon “x” in the answer blank, click it to delete.</a:t>
                      </a:r>
                    </a:p>
                    <a:p>
                      <a:pPr algn="l"/>
                      <a:endParaRPr lang="en-US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smtClean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Besides, if there’s no sign “x”, hold the answers until the remove notification board appear (for about 3 seconds). Some special notes will be specified in each question.</a:t>
                      </a:r>
                    </a:p>
                    <a:p>
                      <a:pPr algn="l"/>
                      <a:endParaRPr lang="en-US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3768842"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555"/>
          <a:stretch/>
        </p:blipFill>
        <p:spPr>
          <a:xfrm>
            <a:off x="5082709" y="2766140"/>
            <a:ext cx="3759623" cy="37533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555"/>
          <a:stretch/>
        </p:blipFill>
        <p:spPr>
          <a:xfrm>
            <a:off x="371978" y="3110320"/>
            <a:ext cx="4069863" cy="2817836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 bwMode="auto">
          <a:xfrm>
            <a:off x="4127524" y="4267199"/>
            <a:ext cx="382361" cy="374757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latin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1483">
            <a:off x="3766165" y="4550586"/>
            <a:ext cx="632061" cy="778619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 bwMode="auto">
          <a:xfrm>
            <a:off x="7403242" y="5740777"/>
            <a:ext cx="1066800" cy="48865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latin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81682">
            <a:off x="8021415" y="5858568"/>
            <a:ext cx="632061" cy="77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4855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4.2 Get </a:t>
            </a:r>
            <a:r>
              <a:rPr lang="en-US" smtClean="0"/>
              <a:t>GPS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1CC371-FE3C-4739-8BCB-47CB61B78F46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650699"/>
              </p:ext>
            </p:extLst>
          </p:nvPr>
        </p:nvGraphicFramePr>
        <p:xfrm>
          <a:off x="76200" y="1523999"/>
          <a:ext cx="8991600" cy="50000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97200"/>
                <a:gridCol w="2997200"/>
                <a:gridCol w="2997200"/>
              </a:tblGrid>
              <a:tr h="5000035"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89848" y="1523998"/>
            <a:ext cx="2971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smtClean="0">
                <a:solidFill>
                  <a:srgbClr val="222222"/>
                </a:solidFill>
                <a:latin typeface="Arial" panose="020B0604020202020204" pitchFamily="34" charset="0"/>
              </a:rPr>
              <a:t>For </a:t>
            </a:r>
            <a:r>
              <a:rPr lang="en-US" sz="1800">
                <a:solidFill>
                  <a:srgbClr val="222222"/>
                </a:solidFill>
                <a:latin typeface="Arial" panose="020B0604020202020204" pitchFamily="34" charset="0"/>
              </a:rPr>
              <a:t>questions to get GPS, enumerators click the </a:t>
            </a:r>
            <a:r>
              <a:rPr lang="en-US" sz="1800" smtClean="0">
                <a:solidFill>
                  <a:srgbClr val="222222"/>
                </a:solidFill>
                <a:latin typeface="Arial" panose="020B0604020202020204" pitchFamily="34" charset="0"/>
              </a:rPr>
              <a:t>icon         then </a:t>
            </a:r>
            <a:r>
              <a:rPr lang="en-US" sz="1800">
                <a:solidFill>
                  <a:srgbClr val="222222"/>
                </a:solidFill>
                <a:latin typeface="Arial" panose="020B0604020202020204" pitchFamily="34" charset="0"/>
              </a:rPr>
              <a:t>the map will show the location, click Save to save the </a:t>
            </a:r>
            <a:r>
              <a:rPr lang="en-US" sz="1800" smtClean="0">
                <a:solidFill>
                  <a:srgbClr val="222222"/>
                </a:solidFill>
                <a:latin typeface="Arial" panose="020B0604020202020204" pitchFamily="34" charset="0"/>
              </a:rPr>
              <a:t>position.</a:t>
            </a:r>
            <a:endParaRPr lang="en-US" sz="1800">
              <a:latin typeface="Arial" panose="020B0604020202020204" pitchFamily="34" charset="0"/>
            </a:endParaRPr>
          </a:p>
          <a:p>
            <a:r>
              <a:rPr lang="en-US" sz="1800" smtClean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endParaRPr lang="en-US" sz="1800">
              <a:latin typeface="Arial" panose="020B0604020202020204" pitchFamily="34" charset="0"/>
            </a:endParaRPr>
          </a:p>
        </p:txBody>
      </p:sp>
      <p:pic>
        <p:nvPicPr>
          <p:cNvPr id="7" name="Picture 9" descr="https://help.rta.vn/uploads/default/original/1X/3a5d4d25f2489c374dcf336886dffefca94da2b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828800"/>
            <a:ext cx="335972" cy="347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889"/>
          <a:stretch/>
        </p:blipFill>
        <p:spPr>
          <a:xfrm>
            <a:off x="157286" y="3124200"/>
            <a:ext cx="2836924" cy="24384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Picture 11" descr="https://help.rta.vn/uploads/default/optimized/1X/a5487ce00af9bf29be2d51d4fae0a0258bcc9a93_1_315x5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521" y="1642766"/>
            <a:ext cx="2816957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889"/>
          <a:stretch/>
        </p:blipFill>
        <p:spPr>
          <a:xfrm>
            <a:off x="6146554" y="2401161"/>
            <a:ext cx="2838450" cy="281940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 bwMode="auto">
          <a:xfrm>
            <a:off x="2498341" y="3776172"/>
            <a:ext cx="495869" cy="3652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latin typeface="Arial" panose="020B0604020202020204" pitchFamily="34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6096000" y="3352800"/>
            <a:ext cx="1413398" cy="3652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77007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1CC371-FE3C-4739-8BCB-47CB61B78F46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8349" y="1371600"/>
            <a:ext cx="88392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GB" sz="1800" dirty="0" smtClean="0">
                <a:latin typeface="Arial" panose="020B0604020202020204" pitchFamily="34" charset="0"/>
                <a:cs typeface="Trebuchet MS (Body)"/>
              </a:rPr>
              <a:t>At some specific fields,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enumerator</a:t>
            </a:r>
            <a:r>
              <a:rPr lang="en-US" sz="1800" dirty="0" smtClean="0">
                <a:latin typeface="Arial" panose="020B0604020202020204" pitchFamily="34" charset="0"/>
              </a:rPr>
              <a:t> </a:t>
            </a:r>
            <a:r>
              <a:rPr lang="en-US" sz="1800" dirty="0">
                <a:latin typeface="Arial" panose="020B0604020202020204" pitchFamily="34" charset="0"/>
              </a:rPr>
              <a:t>can enter information </a:t>
            </a:r>
            <a:r>
              <a:rPr lang="en-US" sz="1800" smtClean="0">
                <a:latin typeface="Arial" panose="020B0604020202020204" pitchFamily="34" charset="0"/>
              </a:rPr>
              <a:t>by </a:t>
            </a: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endParaRPr lang="en-GB" sz="1800" dirty="0">
              <a:latin typeface="Arial" panose="020B0604020202020204" pitchFamily="34" charset="0"/>
              <a:cs typeface="Trebuchet MS (Body)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37058" y="1219200"/>
            <a:ext cx="170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>
              <a:latin typeface="Arial" panose="020B0604020202020204" pitchFamily="34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06" t="24022" r="2092" b="74352"/>
          <a:stretch/>
        </p:blipFill>
        <p:spPr>
          <a:xfrm>
            <a:off x="2590800" y="2004081"/>
            <a:ext cx="228600" cy="2286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5004067" y="1761807"/>
            <a:ext cx="39216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1800" b="1" smtClean="0">
                <a:latin typeface="Arial" panose="020B0604020202020204" pitchFamily="34" charset="0"/>
              </a:rPr>
              <a:t>2. Selecting</a:t>
            </a:r>
            <a:r>
              <a:rPr lang="en-US" sz="1800" smtClean="0">
                <a:latin typeface="Arial" panose="020B0604020202020204" pitchFamily="34" charset="0"/>
              </a:rPr>
              <a:t> </a:t>
            </a:r>
            <a:r>
              <a:rPr lang="en-US" sz="1800" b="1">
                <a:latin typeface="Arial" panose="020B0604020202020204" pitchFamily="34" charset="0"/>
              </a:rPr>
              <a:t>an option </a:t>
            </a:r>
            <a:r>
              <a:rPr lang="en-US" sz="1800">
                <a:latin typeface="Arial" panose="020B0604020202020204" pitchFamily="34" charset="0"/>
              </a:rPr>
              <a:t>from a dropdown list of answer</a:t>
            </a:r>
            <a:endParaRPr lang="en-US" sz="1800" dirty="0">
              <a:latin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36667"/>
          <a:stretch/>
        </p:blipFill>
        <p:spPr>
          <a:xfrm>
            <a:off x="275544" y="2373413"/>
            <a:ext cx="3819525" cy="391535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86519" y="1935507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US" sz="1800">
                <a:latin typeface="Arial" panose="020B0604020202020204" pitchFamily="34" charset="0"/>
              </a:rPr>
              <a:t>1. Clicking on the icon      , then either</a:t>
            </a:r>
            <a:endParaRPr lang="en-US" sz="1800" dirty="0">
              <a:latin typeface="Arial" panose="020B0604020202020204" pitchFamily="34" charset="0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732439" y="5791200"/>
            <a:ext cx="382361" cy="374757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latin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b="24444"/>
          <a:stretch/>
        </p:blipFill>
        <p:spPr>
          <a:xfrm>
            <a:off x="4919954" y="2452100"/>
            <a:ext cx="4089877" cy="3810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4.3 Dropdown list of answers</a:t>
            </a:r>
          </a:p>
        </p:txBody>
      </p:sp>
    </p:spTree>
    <p:extLst>
      <p:ext uri="{BB962C8B-B14F-4D97-AF65-F5344CB8AC3E}">
        <p14:creationId xmlns:p14="http://schemas.microsoft.com/office/powerpoint/2010/main" val="24076140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362" y="242361"/>
            <a:ext cx="7793038" cy="914400"/>
          </a:xfrm>
        </p:spPr>
        <p:txBody>
          <a:bodyPr/>
          <a:lstStyle/>
          <a:p>
            <a:r>
              <a:rPr lang="en-US" smtClean="0"/>
              <a:t>4.4 Enter </a:t>
            </a:r>
            <a:r>
              <a:rPr lang="en-US"/>
              <a:t>Text/number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1CC371-FE3C-4739-8BCB-47CB61B78F46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5" name="Picture 4" descr="C:\Users\DELL_3000\AppData\Local\Microsoft\Windows\INetCache\Content.Word\Screenshot_20180417-150421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82374"/>
            <a:ext cx="3124200" cy="499462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Picture 5" descr="C:\Users\DELL_3000\Desktop\Screenshot_20180417-161052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482374"/>
            <a:ext cx="3124200" cy="499262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Oval 6"/>
          <p:cNvSpPr/>
          <p:nvPr/>
        </p:nvSpPr>
        <p:spPr bwMode="auto">
          <a:xfrm>
            <a:off x="522195" y="2133600"/>
            <a:ext cx="2384610" cy="3652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latin typeface="Arial" panose="020B0604020202020204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943600" y="2133600"/>
            <a:ext cx="3124200" cy="3652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76600" y="1584097"/>
            <a:ext cx="2667000" cy="481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1800" dirty="0" smtClean="0">
                <a:latin typeface="Arial" panose="020B0604020202020204" pitchFamily="34" charset="0"/>
                <a:cs typeface="Trebuchet MS (Body)"/>
              </a:rPr>
              <a:t>For some specific question,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enumerators</a:t>
            </a:r>
            <a:r>
              <a:rPr lang="en-US" sz="1800" dirty="0" smtClean="0">
                <a:latin typeface="Arial" panose="020B0604020202020204" pitchFamily="34" charset="0"/>
              </a:rPr>
              <a:t> </a:t>
            </a:r>
            <a:r>
              <a:rPr lang="en-US" sz="1800" dirty="0">
                <a:latin typeface="Arial" panose="020B0604020202020204" pitchFamily="34" charset="0"/>
              </a:rPr>
              <a:t>can enter information </a:t>
            </a:r>
            <a:r>
              <a:rPr lang="en-US" sz="1800" dirty="0" smtClean="0">
                <a:latin typeface="Arial" panose="020B0604020202020204" pitchFamily="34" charset="0"/>
              </a:rPr>
              <a:t>by clicking on the blank space and </a:t>
            </a:r>
            <a:r>
              <a:rPr lang="en-US" sz="1800" smtClean="0">
                <a:latin typeface="Arial" panose="020B0604020202020204" pitchFamily="34" charset="0"/>
              </a:rPr>
              <a:t>then </a:t>
            </a:r>
            <a:r>
              <a:rPr lang="en-US" sz="1800" b="1" smtClean="0">
                <a:latin typeface="Arial" panose="020B0604020202020204" pitchFamily="34" charset="0"/>
              </a:rPr>
              <a:t>Input free-text/numbers </a:t>
            </a:r>
            <a:r>
              <a:rPr lang="en-US" sz="1800" dirty="0">
                <a:latin typeface="Arial" panose="020B0604020202020204" pitchFamily="34" charset="0"/>
              </a:rPr>
              <a:t>on the </a:t>
            </a:r>
            <a:r>
              <a:rPr lang="en-US" sz="1800" dirty="0" smtClean="0">
                <a:latin typeface="Arial" panose="020B0604020202020204" pitchFamily="34" charset="0"/>
              </a:rPr>
              <a:t>virtual keyboard </a:t>
            </a:r>
            <a:endParaRPr lang="en-US" sz="1800" dirty="0">
              <a:latin typeface="Arial" panose="020B0604020202020204" pitchFamily="34" charset="0"/>
            </a:endParaRP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endParaRPr lang="en-GB" sz="1800" dirty="0">
              <a:latin typeface="Arial" panose="020B0604020202020204" pitchFamily="34" charset="0"/>
              <a:cs typeface="Trebuchet MS (Body)"/>
            </a:endParaRP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GB" sz="1800" b="1" dirty="0" smtClean="0">
                <a:solidFill>
                  <a:srgbClr val="0070C0"/>
                </a:solidFill>
                <a:latin typeface="Arial" panose="020B0604020202020204" pitchFamily="34" charset="0"/>
                <a:cs typeface="Trebuchet MS (Body)"/>
              </a:rPr>
              <a:t>Note</a:t>
            </a:r>
            <a:r>
              <a:rPr lang="en-GB" sz="1800" b="1" dirty="0">
                <a:solidFill>
                  <a:srgbClr val="0070C0"/>
                </a:solidFill>
                <a:latin typeface="Arial" panose="020B0604020202020204" pitchFamily="34" charset="0"/>
                <a:cs typeface="Trebuchet MS (Body)"/>
              </a:rPr>
              <a:t>: </a:t>
            </a:r>
            <a:r>
              <a:rPr lang="en-GB" sz="1800" dirty="0">
                <a:solidFill>
                  <a:srgbClr val="0070C0"/>
                </a:solidFill>
                <a:latin typeface="Arial" panose="020B0604020202020204" pitchFamily="34" charset="0"/>
                <a:cs typeface="Trebuchet MS (Body)"/>
              </a:rPr>
              <a:t>The layout of the keyboard will automatically adapt to the type of the needed data type.</a:t>
            </a:r>
          </a:p>
        </p:txBody>
      </p:sp>
    </p:spTree>
    <p:extLst>
      <p:ext uri="{BB962C8B-B14F-4D97-AF65-F5344CB8AC3E}">
        <p14:creationId xmlns:p14="http://schemas.microsoft.com/office/powerpoint/2010/main" val="15839615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1CC371-FE3C-4739-8BCB-47CB61B78F46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76800" y="1741511"/>
            <a:ext cx="4114800" cy="2800350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b="1" dirty="0" smtClean="0">
                <a:solidFill>
                  <a:srgbClr val="006600"/>
                </a:solidFill>
                <a:cs typeface="Trebuchet MS (Body)"/>
              </a:rPr>
              <a:t>MULTIPLE selection answer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 smtClean="0">
                <a:cs typeface="Trebuchet MS (Body)"/>
              </a:rPr>
              <a:t>These questions which might appear with the checkboxes       beside the answers (as the picture on the left) allow respondents to select </a:t>
            </a:r>
            <a:r>
              <a:rPr lang="en-GB" sz="1800" b="1" dirty="0" smtClean="0">
                <a:cs typeface="Trebuchet MS (Body)"/>
              </a:rPr>
              <a:t>multiple options </a:t>
            </a:r>
            <a:r>
              <a:rPr lang="en-GB" sz="1800" dirty="0" smtClean="0">
                <a:cs typeface="Trebuchet MS (Body)"/>
              </a:rPr>
              <a:t>from the list.</a:t>
            </a:r>
            <a:endParaRPr lang="en-GB" sz="1800" dirty="0">
              <a:cs typeface="Trebuchet MS (Body)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61"/>
          <a:stretch/>
        </p:blipFill>
        <p:spPr>
          <a:xfrm>
            <a:off x="762000" y="1714863"/>
            <a:ext cx="3209925" cy="46859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1" t="64533" r="91691" b="32500"/>
          <a:stretch/>
        </p:blipFill>
        <p:spPr>
          <a:xfrm>
            <a:off x="7239000" y="2743200"/>
            <a:ext cx="304800" cy="3048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 bwMode="auto">
          <a:xfrm>
            <a:off x="432839" y="4038600"/>
            <a:ext cx="2310361" cy="127457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latin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6277">
            <a:off x="292620" y="4592128"/>
            <a:ext cx="609600" cy="60960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 bwMode="auto">
          <a:xfrm>
            <a:off x="762000" y="221002"/>
            <a:ext cx="779303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8000"/>
                </a:solidFill>
                <a:latin typeface="Arial"/>
                <a:ea typeface="+mj-ea"/>
                <a:cs typeface="Arial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smtClean="0"/>
              <a:t>4.5 Multiple-choice </a:t>
            </a:r>
            <a:r>
              <a:rPr lang="en-US" kern="0" smtClean="0"/>
              <a:t>questions</a:t>
            </a:r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2841653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1CC371-FE3C-4739-8BCB-47CB61B78F46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76800" y="1741511"/>
            <a:ext cx="4114800" cy="2800350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b="1" dirty="0" smtClean="0">
                <a:solidFill>
                  <a:srgbClr val="006600"/>
                </a:solidFill>
                <a:cs typeface="Trebuchet MS (Body)"/>
              </a:rPr>
              <a:t>SINGLE </a:t>
            </a:r>
            <a:r>
              <a:rPr lang="en-GB" sz="1800" b="1" dirty="0">
                <a:solidFill>
                  <a:srgbClr val="006600"/>
                </a:solidFill>
                <a:cs typeface="Trebuchet MS (Body)"/>
              </a:rPr>
              <a:t>selection </a:t>
            </a:r>
            <a:r>
              <a:rPr lang="en-GB" sz="1800" b="1" dirty="0" smtClean="0">
                <a:solidFill>
                  <a:srgbClr val="006600"/>
                </a:solidFill>
                <a:cs typeface="Trebuchet MS (Body)"/>
              </a:rPr>
              <a:t>answer (1)</a:t>
            </a:r>
            <a:endParaRPr lang="en-GB" sz="1800" dirty="0" smtClean="0">
              <a:cs typeface="Trebuchet MS (Body)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 smtClean="0">
                <a:cs typeface="Trebuchet MS (Body)"/>
              </a:rPr>
              <a:t>These questions which might appear with the circles      beside the answers (as the picture on the left)</a:t>
            </a:r>
            <a:r>
              <a:rPr lang="en-GB" sz="1800" dirty="0">
                <a:cs typeface="Trebuchet MS (Body)"/>
              </a:rPr>
              <a:t> </a:t>
            </a:r>
            <a:r>
              <a:rPr lang="en-GB" sz="1800" dirty="0" smtClean="0">
                <a:cs typeface="Trebuchet MS (Body)"/>
              </a:rPr>
              <a:t>mean</a:t>
            </a:r>
            <a:r>
              <a:rPr lang="en-US" sz="1800" dirty="0" smtClean="0"/>
              <a:t> </a:t>
            </a:r>
            <a:r>
              <a:rPr lang="en-US" sz="1800" dirty="0"/>
              <a:t>only one of the options can be selected at any time</a:t>
            </a:r>
            <a:endParaRPr lang="en-GB" sz="1800" dirty="0">
              <a:cs typeface="Trebuchet MS (Body)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57" t="49711" r="15169" b="45169"/>
          <a:stretch/>
        </p:blipFill>
        <p:spPr>
          <a:xfrm>
            <a:off x="6934200" y="2553857"/>
            <a:ext cx="457200" cy="587829"/>
          </a:xfrm>
          <a:prstGeom prst="rect">
            <a:avLst/>
          </a:prstGeom>
        </p:spPr>
      </p:pic>
      <p:pic>
        <p:nvPicPr>
          <p:cNvPr id="12" name="Picture 11" descr="C:\Users\DELL_3000\AppData\Local\Microsoft\Windows\INetCache\Content.Word\Screenshot_20180417-161005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4" b="144"/>
          <a:stretch/>
        </p:blipFill>
        <p:spPr bwMode="auto">
          <a:xfrm>
            <a:off x="457200" y="1447800"/>
            <a:ext cx="3200400" cy="507623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6277">
            <a:off x="77325" y="2836885"/>
            <a:ext cx="609600" cy="6096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762000" y="304800"/>
            <a:ext cx="7793038" cy="914400"/>
          </a:xfrm>
        </p:spPr>
        <p:txBody>
          <a:bodyPr/>
          <a:lstStyle/>
          <a:p>
            <a:r>
              <a:rPr lang="en-US" smtClean="0"/>
              <a:t>4.6 Single-choice </a:t>
            </a:r>
            <a:r>
              <a:rPr lang="en-US"/>
              <a:t>questions </a:t>
            </a:r>
          </a:p>
        </p:txBody>
      </p:sp>
    </p:spTree>
    <p:extLst>
      <p:ext uri="{BB962C8B-B14F-4D97-AF65-F5344CB8AC3E}">
        <p14:creationId xmlns:p14="http://schemas.microsoft.com/office/powerpoint/2010/main" val="8441649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1CC371-FE3C-4739-8BCB-47CB61B78F46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627812" y="2443009"/>
            <a:ext cx="4114800" cy="2800350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b="1" dirty="0" smtClean="0">
                <a:solidFill>
                  <a:srgbClr val="006600"/>
                </a:solidFill>
                <a:cs typeface="Trebuchet MS (Body)"/>
              </a:rPr>
              <a:t>SINGLE </a:t>
            </a:r>
            <a:r>
              <a:rPr lang="en-GB" sz="1800" b="1" dirty="0">
                <a:solidFill>
                  <a:srgbClr val="006600"/>
                </a:solidFill>
                <a:cs typeface="Trebuchet MS (Body)"/>
              </a:rPr>
              <a:t>selection </a:t>
            </a:r>
            <a:r>
              <a:rPr lang="en-GB" sz="1800" b="1" dirty="0" smtClean="0">
                <a:solidFill>
                  <a:srgbClr val="006600"/>
                </a:solidFill>
                <a:cs typeface="Trebuchet MS (Body)"/>
              </a:rPr>
              <a:t>answer (2)</a:t>
            </a:r>
            <a:endParaRPr lang="en-GB" sz="1800" dirty="0" smtClean="0">
              <a:cs typeface="Trebuchet MS (Body)"/>
            </a:endParaRP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 smtClean="0">
                <a:cs typeface="Trebuchet MS (Body)"/>
              </a:rPr>
              <a:t>These questions which might appear with rectangles with answers (as the picture on the left)</a:t>
            </a:r>
            <a:r>
              <a:rPr lang="en-US" sz="1800" dirty="0" smtClean="0"/>
              <a:t> allow </a:t>
            </a:r>
            <a:r>
              <a:rPr lang="en-US" sz="1800" dirty="0" smtClean="0">
                <a:cs typeface="Arial" panose="020B0604020202020204" pitchFamily="34" charset="0"/>
              </a:rPr>
              <a:t>enumerators</a:t>
            </a:r>
            <a:r>
              <a:rPr lang="en-US" sz="1800" dirty="0" smtClean="0"/>
              <a:t> can select </a:t>
            </a:r>
            <a:r>
              <a:rPr lang="en-US" sz="1800" b="1" dirty="0" smtClean="0"/>
              <a:t>only </a:t>
            </a:r>
            <a:r>
              <a:rPr lang="en-US" sz="1800" b="1" dirty="0"/>
              <a:t>one of the options</a:t>
            </a:r>
            <a:r>
              <a:rPr lang="en-US" sz="1800" dirty="0"/>
              <a:t> </a:t>
            </a:r>
            <a:r>
              <a:rPr lang="en-US" sz="1800" dirty="0" smtClean="0"/>
              <a:t>at </a:t>
            </a:r>
            <a:r>
              <a:rPr lang="en-US" sz="1800" dirty="0"/>
              <a:t>any </a:t>
            </a:r>
            <a:r>
              <a:rPr lang="en-US" sz="1800" dirty="0" smtClean="0"/>
              <a:t>time.</a:t>
            </a:r>
            <a:endParaRPr lang="en-GB" sz="1800" dirty="0">
              <a:cs typeface="Trebuchet MS (Body)"/>
            </a:endParaRPr>
          </a:p>
        </p:txBody>
      </p:sp>
      <p:pic>
        <p:nvPicPr>
          <p:cNvPr id="11" name="Picture 10" descr="C:\Users\DELL_3000\AppData\Local\Microsoft\Windows\INetCache\Content.Word\Screenshot_20180417-161030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72618"/>
            <a:ext cx="3200400" cy="5051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6277">
            <a:off x="559531" y="3159444"/>
            <a:ext cx="609600" cy="6096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62000" y="304800"/>
            <a:ext cx="7793038" cy="914400"/>
          </a:xfrm>
        </p:spPr>
        <p:txBody>
          <a:bodyPr/>
          <a:lstStyle/>
          <a:p>
            <a:r>
              <a:rPr lang="en-US" smtClean="0"/>
              <a:t>4.6 Single-choice </a:t>
            </a:r>
            <a:r>
              <a:rPr lang="en-US"/>
              <a:t>questions </a:t>
            </a:r>
          </a:p>
        </p:txBody>
      </p:sp>
    </p:spTree>
    <p:extLst>
      <p:ext uri="{BB962C8B-B14F-4D97-AF65-F5344CB8AC3E}">
        <p14:creationId xmlns:p14="http://schemas.microsoft.com/office/powerpoint/2010/main" val="38680464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685800" y="1371600"/>
            <a:ext cx="77724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076" name="Rectangle 3"/>
          <p:cNvSpPr>
            <a:spLocks noChangeArrowheads="1"/>
          </p:cNvSpPr>
          <p:nvPr/>
        </p:nvSpPr>
        <p:spPr bwMode="auto">
          <a:xfrm>
            <a:off x="1371600" y="6019800"/>
            <a:ext cx="6400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  <a:buClr>
                <a:srgbClr val="CC3300"/>
              </a:buClr>
              <a:buSzPct val="60000"/>
              <a:buFont typeface="Wingdings" pitchFamily="2" charset="2"/>
              <a:buNone/>
            </a:pPr>
            <a:endParaRPr lang="en-US" sz="1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685800" y="1752600"/>
            <a:ext cx="7924800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de-DE" sz="2000" dirty="0">
                <a:latin typeface="Arial" charset="0"/>
              </a:rPr>
              <a:t/>
            </a:r>
            <a:br>
              <a:rPr lang="de-DE" sz="2000" dirty="0">
                <a:latin typeface="Arial" charset="0"/>
              </a:rPr>
            </a:b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34667" y="287867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AutoShape 4" descr="Image result for ad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762000" y="1524000"/>
            <a:ext cx="7772400" cy="460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000"/>
              </a:buClr>
              <a:buSzPct val="60000"/>
              <a:buFont typeface="Wingdings" pitchFamily="2" charset="2"/>
              <a:buNone/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000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000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r>
              <a:rPr lang="en-US" sz="3200" b="1">
                <a:solidFill>
                  <a:srgbClr val="008000"/>
                </a:solidFill>
                <a:latin typeface="Arial" panose="020B0604020202020204" pitchFamily="34" charset="0"/>
              </a:rPr>
              <a:t>CHAPTER </a:t>
            </a:r>
            <a:r>
              <a:rPr lang="en-US" sz="3200" b="1" smtClean="0">
                <a:solidFill>
                  <a:srgbClr val="008000"/>
                </a:solidFill>
                <a:latin typeface="Arial" panose="020B0604020202020204" pitchFamily="34" charset="0"/>
              </a:rPr>
              <a:t>5</a:t>
            </a:r>
            <a:endParaRPr lang="en-US" sz="3200" b="1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r>
              <a:rPr lang="en-US" sz="3200" b="1" dirty="0" smtClean="0">
                <a:solidFill>
                  <a:srgbClr val="008000"/>
                </a:solidFill>
                <a:latin typeface="Arial" panose="020B0604020202020204" pitchFamily="34" charset="0"/>
              </a:rPr>
              <a:t>UTILITIES</a:t>
            </a:r>
            <a:endParaRPr lang="en-US" sz="32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5761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>
                <a:latin typeface="Arial" panose="020B0604020202020204" pitchFamily="34" charset="0"/>
              </a:rPr>
              <a:t>5.1.</a:t>
            </a:r>
            <a:r>
              <a:rPr lang="en-US" sz="2800" smtClean="0">
                <a:latin typeface="Arial" panose="020B0604020202020204" pitchFamily="34" charset="0"/>
              </a:rPr>
              <a:t> </a:t>
            </a:r>
            <a:r>
              <a:rPr lang="en-US" sz="2800" dirty="0" smtClean="0">
                <a:latin typeface="Arial" panose="020B0604020202020204" pitchFamily="34" charset="0"/>
              </a:rPr>
              <a:t>Notifications</a:t>
            </a:r>
            <a:endParaRPr lang="en-US" sz="2800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1CC371-FE3C-4739-8BCB-47CB61B78F46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6"/>
          <a:stretch/>
        </p:blipFill>
        <p:spPr>
          <a:xfrm>
            <a:off x="457200" y="1447800"/>
            <a:ext cx="3276600" cy="49569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Oval 10"/>
          <p:cNvSpPr/>
          <p:nvPr/>
        </p:nvSpPr>
        <p:spPr bwMode="auto">
          <a:xfrm>
            <a:off x="152400" y="4114800"/>
            <a:ext cx="1491274" cy="868514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ight Arrow 11"/>
          <p:cNvSpPr/>
          <p:nvPr/>
        </p:nvSpPr>
        <p:spPr bwMode="auto">
          <a:xfrm>
            <a:off x="4038600" y="3270648"/>
            <a:ext cx="747229" cy="533400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1" b="40131"/>
          <a:stretch/>
        </p:blipFill>
        <p:spPr>
          <a:xfrm>
            <a:off x="4997853" y="2743200"/>
            <a:ext cx="3869922" cy="3428999"/>
          </a:xfrm>
          <a:prstGeom prst="rect">
            <a:avLst/>
          </a:prstGeom>
          <a:ln>
            <a:solidFill>
              <a:srgbClr val="103F3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953000" y="1652700"/>
            <a:ext cx="4524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06600"/>
                </a:solidFill>
                <a:latin typeface="Arial" panose="020B0604020202020204" pitchFamily="34" charset="0"/>
              </a:rPr>
              <a:t>Notifications: </a:t>
            </a:r>
          </a:p>
          <a:p>
            <a:r>
              <a:rPr lang="en-US" sz="1800" dirty="0" smtClean="0">
                <a:solidFill>
                  <a:srgbClr val="006600"/>
                </a:solidFill>
                <a:latin typeface="Arial" panose="020B0604020202020204" pitchFamily="34" charset="0"/>
              </a:rPr>
              <a:t>Show the notifications from the server</a:t>
            </a:r>
          </a:p>
          <a:p>
            <a:endParaRPr lang="en-US" b="1" dirty="0">
              <a:solidFill>
                <a:srgbClr val="0066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1102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>
                <a:latin typeface="Arial" panose="020B0604020202020204" pitchFamily="34" charset="0"/>
              </a:rPr>
              <a:t>5.2</a:t>
            </a:r>
            <a:r>
              <a:rPr lang="en-US" sz="2800" smtClean="0">
                <a:latin typeface="Arial" panose="020B0604020202020204" pitchFamily="34" charset="0"/>
              </a:rPr>
              <a:t>. </a:t>
            </a:r>
            <a:r>
              <a:rPr lang="en-US" sz="2800" dirty="0" smtClean="0">
                <a:latin typeface="Arial" panose="020B0604020202020204" pitchFamily="34" charset="0"/>
              </a:rPr>
              <a:t>Tasks (1)</a:t>
            </a:r>
            <a:endParaRPr lang="en-US" sz="2800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1CC371-FE3C-4739-8BCB-47CB61B78F46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352516" y="1638399"/>
            <a:ext cx="44866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SzPct val="100000"/>
            </a:pPr>
            <a:r>
              <a:rPr lang="en-US" sz="1800" b="1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r>
              <a:rPr lang="en-US" sz="1800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800" dirty="0" smtClean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tasks sent by supervisors via </a:t>
            </a:r>
            <a:r>
              <a:rPr lang="en-US" sz="1800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6"/>
          <a:stretch/>
        </p:blipFill>
        <p:spPr>
          <a:xfrm>
            <a:off x="457200" y="1447800"/>
            <a:ext cx="3276600" cy="49569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Oval 8"/>
          <p:cNvSpPr/>
          <p:nvPr/>
        </p:nvSpPr>
        <p:spPr bwMode="auto">
          <a:xfrm>
            <a:off x="1349863" y="4114800"/>
            <a:ext cx="1491274" cy="868514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41111"/>
          <a:stretch/>
        </p:blipFill>
        <p:spPr>
          <a:xfrm>
            <a:off x="4419600" y="2349343"/>
            <a:ext cx="4286250" cy="3810000"/>
          </a:xfrm>
          <a:prstGeom prst="rect">
            <a:avLst/>
          </a:prstGeom>
          <a:ln>
            <a:solidFill>
              <a:srgbClr val="103F31"/>
            </a:solidFill>
          </a:ln>
        </p:spPr>
      </p:pic>
      <p:sp>
        <p:nvSpPr>
          <p:cNvPr id="10" name="Right Arrow 9"/>
          <p:cNvSpPr/>
          <p:nvPr/>
        </p:nvSpPr>
        <p:spPr bwMode="auto">
          <a:xfrm>
            <a:off x="3867556" y="3548062"/>
            <a:ext cx="484961" cy="533400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4609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685800" y="1371600"/>
            <a:ext cx="77724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076" name="Rectangle 3"/>
          <p:cNvSpPr>
            <a:spLocks noChangeArrowheads="1"/>
          </p:cNvSpPr>
          <p:nvPr/>
        </p:nvSpPr>
        <p:spPr bwMode="auto">
          <a:xfrm>
            <a:off x="1371600" y="6019800"/>
            <a:ext cx="6400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  <a:buClr>
                <a:srgbClr val="CC3300"/>
              </a:buClr>
              <a:buSzPct val="60000"/>
              <a:buFont typeface="Wingdings" pitchFamily="2" charset="2"/>
              <a:buNone/>
            </a:pPr>
            <a:endParaRPr lang="en-US" sz="1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685800" y="1752600"/>
            <a:ext cx="7924800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de-DE" sz="2000">
                <a:latin typeface="Arial" charset="0"/>
              </a:rPr>
              <a:t/>
            </a:r>
            <a:br>
              <a:rPr lang="de-DE" sz="2000">
                <a:latin typeface="Arial" charset="0"/>
              </a:rPr>
            </a:b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34667" y="287867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AutoShape 4" descr="Image result for ad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762000" y="1524000"/>
            <a:ext cx="7772400" cy="460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000"/>
              </a:buClr>
              <a:buSzPct val="60000"/>
              <a:buFont typeface="Wingdings" pitchFamily="2" charset="2"/>
              <a:buNone/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000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000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r>
              <a:rPr lang="en-US" sz="3200" b="1" dirty="0">
                <a:solidFill>
                  <a:srgbClr val="008000"/>
                </a:solidFill>
                <a:latin typeface="+mj-lt"/>
              </a:rPr>
              <a:t>CHAPTER 1</a:t>
            </a:r>
          </a:p>
          <a:p>
            <a:r>
              <a:rPr lang="en-US" sz="3200" b="1" dirty="0">
                <a:solidFill>
                  <a:srgbClr val="008000"/>
                </a:solidFill>
                <a:latin typeface="+mj-lt"/>
              </a:rPr>
              <a:t>INTRODUCTION OF </a:t>
            </a:r>
            <a:r>
              <a:rPr lang="en-US" sz="3200" b="1" dirty="0" err="1">
                <a:solidFill>
                  <a:srgbClr val="008000"/>
                </a:solidFill>
                <a:latin typeface="+mj-lt"/>
              </a:rPr>
              <a:t>rtSURVEY</a:t>
            </a:r>
            <a:endParaRPr lang="en-US" sz="3200" b="1" dirty="0">
              <a:solidFill>
                <a:srgbClr val="008000"/>
              </a:solidFill>
              <a:latin typeface="+mj-lt"/>
            </a:endParaRPr>
          </a:p>
          <a:p>
            <a:endParaRPr lang="en-US" b="1" kern="0" dirty="0" smtClean="0">
              <a:latin typeface="+mj-lt"/>
            </a:endParaRPr>
          </a:p>
          <a:p>
            <a:endParaRPr lang="en-US" b="1" kern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16067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>
                <a:latin typeface="Arial" panose="020B0604020202020204" pitchFamily="34" charset="0"/>
              </a:rPr>
              <a:t>5.2</a:t>
            </a:r>
            <a:r>
              <a:rPr lang="en-US" sz="2800" smtClean="0">
                <a:latin typeface="Arial" panose="020B0604020202020204" pitchFamily="34" charset="0"/>
              </a:rPr>
              <a:t>. </a:t>
            </a:r>
            <a:r>
              <a:rPr lang="en-US" sz="2800" dirty="0" smtClean="0">
                <a:latin typeface="Arial" panose="020B0604020202020204" pitchFamily="34" charset="0"/>
              </a:rPr>
              <a:t>Tasks (2)</a:t>
            </a:r>
            <a:endParaRPr lang="en-US" sz="2800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1CC371-FE3C-4739-8BCB-47CB61B78F46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4" b="53333"/>
          <a:stretch/>
        </p:blipFill>
        <p:spPr>
          <a:xfrm>
            <a:off x="600075" y="1480883"/>
            <a:ext cx="3819525" cy="2648204"/>
          </a:xfrm>
          <a:prstGeom prst="rect">
            <a:avLst/>
          </a:prstGeom>
          <a:ln>
            <a:solidFill>
              <a:srgbClr val="103F31"/>
            </a:solidFill>
          </a:ln>
        </p:spPr>
      </p:pic>
      <p:sp>
        <p:nvSpPr>
          <p:cNvPr id="9" name="Oval 8"/>
          <p:cNvSpPr/>
          <p:nvPr/>
        </p:nvSpPr>
        <p:spPr bwMode="auto">
          <a:xfrm>
            <a:off x="1676400" y="1600200"/>
            <a:ext cx="1066800" cy="868514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57775" y="2819749"/>
            <a:ext cx="365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 smtClean="0">
                <a:latin typeface="Arial" panose="020B0604020202020204" pitchFamily="34" charset="0"/>
              </a:rPr>
              <a:t>“</a:t>
            </a:r>
            <a:r>
              <a:rPr lang="en-US" sz="1800" b="1" dirty="0" smtClean="0">
                <a:latin typeface="Arial" panose="020B0604020202020204" pitchFamily="34" charset="0"/>
              </a:rPr>
              <a:t>TODO</a:t>
            </a:r>
            <a:r>
              <a:rPr lang="en-US" sz="1800" dirty="0" smtClean="0">
                <a:latin typeface="Arial" panose="020B0604020202020204" pitchFamily="34" charset="0"/>
              </a:rPr>
              <a:t>” tab shows the list of tasks assigned to users</a:t>
            </a:r>
          </a:p>
          <a:p>
            <a:pPr algn="just"/>
            <a:endParaRPr lang="en-US" sz="1800" dirty="0" smtClean="0">
              <a:latin typeface="Arial" panose="020B0604020202020204" pitchFamily="34" charset="0"/>
            </a:endParaRPr>
          </a:p>
          <a:p>
            <a:pPr algn="just"/>
            <a:endParaRPr lang="en-US" sz="1800" dirty="0">
              <a:latin typeface="Arial" panose="020B0604020202020204" pitchFamily="34" charset="0"/>
            </a:endParaRPr>
          </a:p>
          <a:p>
            <a:pPr algn="just"/>
            <a:endParaRPr lang="en-US" sz="1800" dirty="0">
              <a:latin typeface="Arial" panose="020B0604020202020204" pitchFamily="34" charset="0"/>
            </a:endParaRPr>
          </a:p>
          <a:p>
            <a:pPr algn="just"/>
            <a:r>
              <a:rPr lang="en-US" sz="1800" dirty="0" smtClean="0">
                <a:latin typeface="Arial" panose="020B0604020202020204" pitchFamily="34" charset="0"/>
              </a:rPr>
              <a:t>When a task is completed, users click on the check box to move the task to “</a:t>
            </a:r>
            <a:r>
              <a:rPr lang="en-US" sz="1800" b="1" dirty="0" smtClean="0">
                <a:latin typeface="Arial" panose="020B0604020202020204" pitchFamily="34" charset="0"/>
              </a:rPr>
              <a:t>DONE</a:t>
            </a:r>
            <a:r>
              <a:rPr lang="en-US" sz="1800" dirty="0" smtClean="0">
                <a:latin typeface="Arial" panose="020B0604020202020204" pitchFamily="34" charset="0"/>
              </a:rPr>
              <a:t>” tab </a:t>
            </a:r>
            <a:endParaRPr lang="en-US" sz="1800" dirty="0">
              <a:latin typeface="Arial" panose="020B0604020202020204" pitchFamily="34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3848100" y="3261806"/>
            <a:ext cx="552450" cy="5334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 b="64482"/>
          <a:stretch/>
        </p:blipFill>
        <p:spPr>
          <a:xfrm>
            <a:off x="581025" y="4409820"/>
            <a:ext cx="3819525" cy="1966913"/>
          </a:xfrm>
          <a:prstGeom prst="rect">
            <a:avLst/>
          </a:prstGeom>
          <a:ln>
            <a:solidFill>
              <a:srgbClr val="103F31"/>
            </a:solidFill>
          </a:ln>
        </p:spPr>
      </p:pic>
      <p:sp>
        <p:nvSpPr>
          <p:cNvPr id="14" name="Oval 13"/>
          <p:cNvSpPr/>
          <p:nvPr/>
        </p:nvSpPr>
        <p:spPr bwMode="auto">
          <a:xfrm>
            <a:off x="2286000" y="4489695"/>
            <a:ext cx="1066800" cy="868514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ight Arrow 14"/>
          <p:cNvSpPr/>
          <p:nvPr/>
        </p:nvSpPr>
        <p:spPr bwMode="auto">
          <a:xfrm rot="5400000">
            <a:off x="3790949" y="4050112"/>
            <a:ext cx="685802" cy="533400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5674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>
                <a:latin typeface="Arial" panose="020B0604020202020204" pitchFamily="34" charset="0"/>
              </a:rPr>
              <a:t>5.3. Check </a:t>
            </a:r>
            <a:r>
              <a:rPr lang="en-US" sz="2800" dirty="0" smtClean="0">
                <a:latin typeface="Arial" panose="020B0604020202020204" pitchFamily="34" charset="0"/>
              </a:rPr>
              <a:t>Internet Connection</a:t>
            </a:r>
            <a:endParaRPr lang="en-US" sz="2800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1CC371-FE3C-4739-8BCB-47CB61B78F46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609104"/>
            <a:ext cx="3060000" cy="48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581000"/>
            <a:ext cx="2743200" cy="48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ight Arrow 10"/>
          <p:cNvSpPr/>
          <p:nvPr/>
        </p:nvSpPr>
        <p:spPr bwMode="auto">
          <a:xfrm>
            <a:off x="5841300" y="4038600"/>
            <a:ext cx="685800" cy="2382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8" y="1581000"/>
            <a:ext cx="2863271" cy="4896000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 bwMode="auto">
          <a:xfrm>
            <a:off x="152400" y="2057400"/>
            <a:ext cx="365428" cy="25891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ight Arrow 12"/>
          <p:cNvSpPr/>
          <p:nvPr/>
        </p:nvSpPr>
        <p:spPr bwMode="auto">
          <a:xfrm>
            <a:off x="2819400" y="4029000"/>
            <a:ext cx="685800" cy="2382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0755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>
                <a:latin typeface="Arial" panose="020B0604020202020204" pitchFamily="34" charset="0"/>
              </a:rPr>
              <a:t>5.4</a:t>
            </a:r>
            <a:r>
              <a:rPr lang="en-US" sz="2800" smtClean="0">
                <a:latin typeface="Arial" panose="020B0604020202020204" pitchFamily="34" charset="0"/>
              </a:rPr>
              <a:t>. </a:t>
            </a:r>
            <a:r>
              <a:rPr lang="en-US" sz="2800" dirty="0" smtClean="0">
                <a:latin typeface="Arial" panose="020B0604020202020204" pitchFamily="34" charset="0"/>
              </a:rPr>
              <a:t>User Profile</a:t>
            </a:r>
            <a:endParaRPr lang="en-US" sz="2800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1CC371-FE3C-4739-8BCB-47CB61B78F46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13" y="1474402"/>
            <a:ext cx="2971800" cy="4896000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 bwMode="auto">
          <a:xfrm>
            <a:off x="3292172" y="1981200"/>
            <a:ext cx="365428" cy="25891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ight Arrow 15"/>
          <p:cNvSpPr/>
          <p:nvPr/>
        </p:nvSpPr>
        <p:spPr bwMode="auto">
          <a:xfrm>
            <a:off x="4057834" y="3887985"/>
            <a:ext cx="685800" cy="2382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Picture 17" descr="C:\Users\DELL_3000\AppData\Local\Microsoft\Windows\INetCache\Content.Word\Screenshot_20180417-165259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639" y="1439145"/>
            <a:ext cx="3176433" cy="5135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13838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Arial" panose="020B0604020202020204" pitchFamily="34" charset="0"/>
              </a:rPr>
              <a:t>THANK YOU!</a:t>
            </a:r>
            <a:endParaRPr lang="en-US" sz="2800" dirty="0">
              <a:latin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153400" cy="4800600"/>
          </a:xfrm>
        </p:spPr>
        <p:txBody>
          <a:bodyPr/>
          <a:lstStyle/>
          <a:p>
            <a:endParaRPr lang="en-US" sz="1800" dirty="0" smtClean="0"/>
          </a:p>
          <a:p>
            <a:endParaRPr lang="en-US" sz="1800" dirty="0"/>
          </a:p>
          <a:p>
            <a:r>
              <a:rPr lang="en-US" sz="1800" dirty="0" smtClean="0"/>
              <a:t>Contact RTA</a:t>
            </a:r>
            <a:r>
              <a:rPr lang="en-US" sz="1800" dirty="0"/>
              <a:t>:</a:t>
            </a:r>
          </a:p>
          <a:p>
            <a:pPr lvl="1"/>
            <a:r>
              <a:rPr lang="en-US" sz="1800" dirty="0" smtClean="0"/>
              <a:t>Real-Time Analytics Company</a:t>
            </a:r>
            <a:endParaRPr lang="en-US" sz="1800" dirty="0"/>
          </a:p>
          <a:p>
            <a:pPr lvl="1"/>
            <a:r>
              <a:rPr lang="en-US" sz="1800" dirty="0" smtClean="0"/>
              <a:t>Address: Unit 1101, 11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 floor, </a:t>
            </a:r>
            <a:r>
              <a:rPr lang="en-US" sz="1800" dirty="0"/>
              <a:t>45 </a:t>
            </a:r>
            <a:r>
              <a:rPr lang="en-US" sz="1800" dirty="0" smtClean="0"/>
              <a:t>Vo Thi Sau Street, Da Kao Ward, District 1, Hochiminh City, Vietnam</a:t>
            </a:r>
            <a:endParaRPr lang="en-US" sz="1800" dirty="0"/>
          </a:p>
          <a:p>
            <a:pPr lvl="1"/>
            <a:r>
              <a:rPr lang="en-US" sz="1800" dirty="0" smtClean="0"/>
              <a:t>Website</a:t>
            </a:r>
            <a:r>
              <a:rPr lang="en-US" sz="1800" dirty="0"/>
              <a:t>: </a:t>
            </a:r>
            <a:r>
              <a:rPr lang="en-US" sz="1800" dirty="0">
                <a:hlinkClick r:id="rId2"/>
              </a:rPr>
              <a:t>www.rta.vn</a:t>
            </a:r>
            <a:r>
              <a:rPr lang="en-US" sz="1800" dirty="0"/>
              <a:t> </a:t>
            </a:r>
            <a:endParaRPr lang="en-US" sz="1800" dirty="0" smtClean="0"/>
          </a:p>
          <a:p>
            <a:pPr lvl="1"/>
            <a:r>
              <a:rPr lang="en-US" sz="1800" dirty="0" smtClean="0"/>
              <a:t>Email: </a:t>
            </a:r>
            <a:r>
              <a:rPr lang="en-US" sz="1800" dirty="0" smtClean="0">
                <a:hlinkClick r:id="rId3"/>
              </a:rPr>
              <a:t>info@rta.vn</a:t>
            </a: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1CC371-FE3C-4739-8BCB-47CB61B78F46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2330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+mj-lt"/>
              </a:rPr>
              <a:t>1. Introduction of rtSurvey</a:t>
            </a:r>
            <a:endParaRPr lang="en-US" sz="28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48822"/>
            <a:ext cx="4953000" cy="4379913"/>
          </a:xfrm>
        </p:spPr>
        <p:txBody>
          <a:bodyPr anchor="ctr"/>
          <a:lstStyle/>
          <a:p>
            <a:pPr algn="just"/>
            <a:r>
              <a:rPr lang="en-US" sz="2000" dirty="0" smtClean="0">
                <a:latin typeface="+mj-lt"/>
              </a:rPr>
              <a:t>Real-time Survey (</a:t>
            </a:r>
            <a:r>
              <a:rPr lang="en-US" sz="2000" b="1" dirty="0" smtClean="0">
                <a:latin typeface="+mj-lt"/>
              </a:rPr>
              <a:t>rtSurvey</a:t>
            </a:r>
            <a:r>
              <a:rPr lang="en-US" sz="2000" dirty="0" smtClean="0">
                <a:latin typeface="+mj-lt"/>
              </a:rPr>
              <a:t>) is a comprehensive and flexible solution to bridge the gap of information collected in surveys regardless of scale.</a:t>
            </a:r>
          </a:p>
          <a:p>
            <a:pPr algn="just"/>
            <a:endParaRPr lang="en-US" sz="2000" dirty="0" smtClean="0">
              <a:latin typeface="+mj-lt"/>
            </a:endParaRPr>
          </a:p>
          <a:p>
            <a:pPr algn="just"/>
            <a:r>
              <a:rPr lang="en-US" sz="2000" dirty="0" smtClean="0">
                <a:latin typeface="+mj-lt"/>
                <a:cs typeface="Trebuchet MS (Body)"/>
              </a:rPr>
              <a:t>The platform consists of two main components: </a:t>
            </a:r>
            <a:r>
              <a:rPr lang="en-US" sz="2000" b="1" dirty="0" smtClean="0">
                <a:latin typeface="+mj-lt"/>
                <a:cs typeface="Trebuchet MS (Body)"/>
              </a:rPr>
              <a:t>mobile application </a:t>
            </a:r>
            <a:r>
              <a:rPr lang="en-US" sz="2000" dirty="0" smtClean="0">
                <a:latin typeface="+mj-lt"/>
                <a:cs typeface="Trebuchet MS (Body)"/>
              </a:rPr>
              <a:t>and </a:t>
            </a:r>
            <a:r>
              <a:rPr lang="en-US" sz="2000" b="1" dirty="0" smtClean="0">
                <a:latin typeface="+mj-lt"/>
                <a:cs typeface="Trebuchet MS (Body)"/>
              </a:rPr>
              <a:t>Cloud server</a:t>
            </a:r>
            <a:r>
              <a:rPr lang="en-US" sz="2000" dirty="0" smtClean="0">
                <a:latin typeface="+mj-lt"/>
                <a:cs typeface="Trebuchet MS (Body)"/>
              </a:rPr>
              <a:t>, which captures and turns raw data into valuable insights on real-time basis.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1CC371-FE3C-4739-8BCB-47CB61B78F46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018" y="2334917"/>
            <a:ext cx="2052207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128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685800" y="1371600"/>
            <a:ext cx="77724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076" name="Rectangle 3"/>
          <p:cNvSpPr>
            <a:spLocks noChangeArrowheads="1"/>
          </p:cNvSpPr>
          <p:nvPr/>
        </p:nvSpPr>
        <p:spPr bwMode="auto">
          <a:xfrm>
            <a:off x="1371600" y="6019800"/>
            <a:ext cx="6400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  <a:buClr>
                <a:srgbClr val="CC3300"/>
              </a:buClr>
              <a:buSzPct val="60000"/>
              <a:buFont typeface="Wingdings" pitchFamily="2" charset="2"/>
              <a:buNone/>
            </a:pPr>
            <a:endParaRPr lang="en-US" sz="1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685800" y="1752600"/>
            <a:ext cx="7924800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de-DE" sz="2000">
                <a:latin typeface="Arial" charset="0"/>
              </a:rPr>
              <a:t/>
            </a:r>
            <a:br>
              <a:rPr lang="de-DE" sz="2000">
                <a:latin typeface="Arial" charset="0"/>
              </a:rPr>
            </a:b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34667" y="287867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AutoShape 4" descr="Image result for ad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762000" y="1524000"/>
            <a:ext cx="7772400" cy="460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000"/>
              </a:buClr>
              <a:buSzPct val="60000"/>
              <a:buFont typeface="Wingdings" pitchFamily="2" charset="2"/>
              <a:buNone/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000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000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r>
              <a:rPr lang="en-US" sz="3200" b="1" kern="0" smtClean="0">
                <a:solidFill>
                  <a:srgbClr val="008000"/>
                </a:solidFill>
                <a:latin typeface="Arial" panose="020B0604020202020204" pitchFamily="34" charset="0"/>
                <a:ea typeface="+mj-ea"/>
              </a:rPr>
              <a:t>CHAPTER 2</a:t>
            </a:r>
          </a:p>
          <a:p>
            <a:r>
              <a:rPr lang="en-US" sz="3200" b="1" kern="0" smtClean="0">
                <a:solidFill>
                  <a:srgbClr val="008000"/>
                </a:solidFill>
                <a:latin typeface="+mj-lt"/>
                <a:ea typeface="+mj-ea"/>
              </a:rPr>
              <a:t>INSTALLATION</a:t>
            </a:r>
            <a:r>
              <a:rPr lang="en-US" sz="3200" b="1" kern="0" smtClean="0">
                <a:solidFill>
                  <a:srgbClr val="008000"/>
                </a:solidFill>
                <a:latin typeface="Arial" panose="020B0604020202020204" pitchFamily="34" charset="0"/>
                <a:ea typeface="+mj-ea"/>
              </a:rPr>
              <a:t> OF rtSURVEY</a:t>
            </a:r>
          </a:p>
          <a:p>
            <a:endParaRPr lang="en-US" b="1" kern="0" smtClean="0">
              <a:latin typeface="Arial" panose="020B0604020202020204" pitchFamily="34" charset="0"/>
            </a:endParaRPr>
          </a:p>
          <a:p>
            <a:endParaRPr lang="en-US" b="1" kern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1560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>
                <a:latin typeface="+mj-lt"/>
              </a:rPr>
              <a:t>2.1. </a:t>
            </a:r>
            <a:r>
              <a:rPr lang="en-US" sz="2800" dirty="0" smtClean="0">
                <a:latin typeface="+mj-lt"/>
              </a:rPr>
              <a:t>Registration</a:t>
            </a:r>
            <a:endParaRPr lang="en-US" sz="28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1864" y="1605454"/>
            <a:ext cx="4714679" cy="4820648"/>
          </a:xfrm>
        </p:spPr>
        <p:txBody>
          <a:bodyPr/>
          <a:lstStyle/>
          <a:p>
            <a:pPr marL="0" indent="0" algn="just">
              <a:buNone/>
            </a:pPr>
            <a:r>
              <a:rPr lang="en-US" sz="2000" dirty="0">
                <a:latin typeface="+mj-lt"/>
              </a:rPr>
              <a:t>Registration </a:t>
            </a:r>
            <a:r>
              <a:rPr lang="en-US" sz="2000" dirty="0" err="1">
                <a:latin typeface="+mj-lt"/>
              </a:rPr>
              <a:t>rtSurvey</a:t>
            </a:r>
            <a:r>
              <a:rPr lang="en-US" sz="2000" dirty="0">
                <a:latin typeface="+mj-lt"/>
              </a:rPr>
              <a:t> to </a:t>
            </a:r>
            <a:r>
              <a:rPr lang="en-US" sz="2000" dirty="0" smtClean="0">
                <a:latin typeface="+mj-lt"/>
              </a:rPr>
              <a:t>server:</a:t>
            </a:r>
          </a:p>
          <a:p>
            <a:pPr marL="0" indent="0" algn="just">
              <a:buNone/>
            </a:pPr>
            <a:endParaRPr lang="en-US" sz="2000" dirty="0" smtClean="0">
              <a:latin typeface="+mj-lt"/>
            </a:endParaRPr>
          </a:p>
          <a:p>
            <a:pPr algn="just"/>
            <a:r>
              <a:rPr lang="en-US" sz="2000" dirty="0" smtClean="0">
                <a:latin typeface="+mj-lt"/>
              </a:rPr>
              <a:t>Enter default Project Code </a:t>
            </a:r>
            <a:r>
              <a:rPr lang="en-US" sz="2000" smtClean="0">
                <a:latin typeface="+mj-lt"/>
              </a:rPr>
              <a:t>as </a:t>
            </a:r>
            <a:r>
              <a:rPr lang="en-US" sz="2000" b="1" smtClean="0">
                <a:solidFill>
                  <a:srgbClr val="FF0000"/>
                </a:solidFill>
                <a:latin typeface="+mj-lt"/>
              </a:rPr>
              <a:t>S140</a:t>
            </a:r>
            <a:endParaRPr lang="en-US" sz="2000" b="1" dirty="0" smtClean="0">
              <a:solidFill>
                <a:srgbClr val="FF0000"/>
              </a:solidFill>
              <a:latin typeface="+mj-lt"/>
            </a:endParaRPr>
          </a:p>
          <a:p>
            <a:pPr algn="just"/>
            <a:r>
              <a:rPr lang="en-US" sz="2000" dirty="0" smtClean="0">
                <a:latin typeface="+mj-lt"/>
              </a:rPr>
              <a:t>Enter Username and Password as given </a:t>
            </a:r>
          </a:p>
          <a:p>
            <a:pPr algn="just"/>
            <a:r>
              <a:rPr lang="en-US" sz="2000" dirty="0" smtClean="0">
                <a:latin typeface="+mj-lt"/>
                <a:sym typeface="Wingdings" pitchFamily="2" charset="2"/>
              </a:rPr>
              <a:t>Click “</a:t>
            </a:r>
            <a:r>
              <a:rPr lang="en-US" sz="2000" b="1" dirty="0" smtClean="0">
                <a:latin typeface="+mj-lt"/>
                <a:sym typeface="Wingdings" pitchFamily="2" charset="2"/>
              </a:rPr>
              <a:t>Register</a:t>
            </a:r>
            <a:r>
              <a:rPr lang="en-US" sz="2000" dirty="0" smtClean="0">
                <a:latin typeface="+mj-lt"/>
                <a:sym typeface="Wingdings" pitchFamily="2" charset="2"/>
              </a:rPr>
              <a:t>” after completing</a:t>
            </a:r>
          </a:p>
          <a:p>
            <a:pPr algn="just"/>
            <a:endParaRPr lang="en-US" sz="2000" dirty="0">
              <a:latin typeface="+mj-lt"/>
              <a:sym typeface="Wingdings" pitchFamily="2" charset="2"/>
            </a:endParaRPr>
          </a:p>
          <a:p>
            <a:pPr marL="0" indent="0" algn="just">
              <a:buNone/>
            </a:pPr>
            <a:endParaRPr lang="en-US" sz="2000" dirty="0" smtClean="0">
              <a:latin typeface="+mj-lt"/>
              <a:sym typeface="Wingdings" pitchFamily="2" charset="2"/>
            </a:endParaRPr>
          </a:p>
          <a:p>
            <a:pPr algn="just"/>
            <a:r>
              <a:rPr lang="en-US" sz="2000" dirty="0" smtClean="0">
                <a:latin typeface="+mj-lt"/>
              </a:rPr>
              <a:t>Note: Deactivated code is only used to switch usage of the same account to another device.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1CC371-FE3C-4739-8BCB-47CB61B78F46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37114"/>
            <a:ext cx="3280768" cy="495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5490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>
                <a:latin typeface="+mj-lt"/>
              </a:rPr>
              <a:t>2.2. </a:t>
            </a:r>
            <a:r>
              <a:rPr lang="en-US" sz="2800" dirty="0" smtClean="0">
                <a:latin typeface="+mj-lt"/>
              </a:rPr>
              <a:t>Login</a:t>
            </a:r>
            <a:endParaRPr lang="en-US" sz="28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8560" y="1411467"/>
            <a:ext cx="4800600" cy="5112568"/>
          </a:xfrm>
        </p:spPr>
        <p:txBody>
          <a:bodyPr anchor="ctr"/>
          <a:lstStyle/>
          <a:p>
            <a:pPr algn="just">
              <a:spcBef>
                <a:spcPts val="600"/>
              </a:spcBef>
            </a:pPr>
            <a:r>
              <a:rPr lang="en-US" sz="2000" dirty="0" smtClean="0">
                <a:latin typeface="+mj-lt"/>
              </a:rPr>
              <a:t>Following the registered verification process is the logging one. </a:t>
            </a:r>
          </a:p>
          <a:p>
            <a:pPr marL="342900" lvl="3" indent="-342900" algn="just">
              <a:spcBef>
                <a:spcPts val="600"/>
              </a:spcBef>
              <a:buSzPct val="60000"/>
              <a:buFont typeface="Wingdings" charset="2"/>
              <a:buChar char="n"/>
            </a:pPr>
            <a:r>
              <a:rPr lang="en-US" dirty="0" smtClean="0">
                <a:latin typeface="+mj-lt"/>
              </a:rPr>
              <a:t>Enter default password as </a:t>
            </a:r>
            <a:r>
              <a:rPr lang="en-US" b="1" dirty="0" smtClean="0">
                <a:solidFill>
                  <a:srgbClr val="FF0000"/>
                </a:solidFill>
                <a:latin typeface="+mj-lt"/>
              </a:rPr>
              <a:t>1234</a:t>
            </a:r>
            <a:endParaRPr lang="en-US" dirty="0" smtClean="0">
              <a:latin typeface="+mj-lt"/>
            </a:endParaRPr>
          </a:p>
          <a:p>
            <a:pPr marL="342900" lvl="3" indent="-342900" algn="just">
              <a:spcBef>
                <a:spcPts val="600"/>
              </a:spcBef>
              <a:buSzPct val="60000"/>
              <a:buFont typeface="Wingdings" charset="2"/>
              <a:buChar char="n"/>
            </a:pPr>
            <a:r>
              <a:rPr lang="en-US" dirty="0" smtClean="0">
                <a:latin typeface="+mj-lt"/>
              </a:rPr>
              <a:t>Note: This password can be changed in the Home screen (after successfully logging into </a:t>
            </a:r>
            <a:r>
              <a:rPr lang="en-US" dirty="0" err="1" smtClean="0">
                <a:latin typeface="+mj-lt"/>
              </a:rPr>
              <a:t>rtSurvey</a:t>
            </a:r>
            <a:r>
              <a:rPr lang="en-US" dirty="0" smtClean="0">
                <a:latin typeface="+mj-lt"/>
              </a:rPr>
              <a:t>)</a:t>
            </a:r>
          </a:p>
          <a:p>
            <a:pPr marL="342900" lvl="3" indent="-342900" algn="just">
              <a:spcBef>
                <a:spcPts val="600"/>
              </a:spcBef>
              <a:buSzPct val="60000"/>
              <a:buFont typeface="Wingdings" charset="2"/>
              <a:buChar char="n"/>
            </a:pPr>
            <a:endParaRPr lang="en-US" dirty="0">
              <a:latin typeface="+mj-lt"/>
            </a:endParaRPr>
          </a:p>
          <a:p>
            <a:pPr marL="342900" lvl="3" indent="-342900" algn="just">
              <a:spcBef>
                <a:spcPts val="600"/>
              </a:spcBef>
              <a:buSzPct val="60000"/>
              <a:buFont typeface="Wingdings" charset="2"/>
              <a:buChar char="n"/>
            </a:pPr>
            <a:endParaRPr lang="en-US" dirty="0">
              <a:latin typeface="+mj-lt"/>
            </a:endParaRPr>
          </a:p>
          <a:p>
            <a:pPr algn="just"/>
            <a:r>
              <a:rPr lang="en-US" sz="2000" b="1" dirty="0" smtClean="0">
                <a:solidFill>
                  <a:srgbClr val="FF0000"/>
                </a:solidFill>
                <a:latin typeface="+mj-lt"/>
              </a:rPr>
              <a:t>Note: The app version used for </a:t>
            </a:r>
            <a:r>
              <a:rPr lang="en-US" sz="2000" b="1" dirty="0" err="1" smtClean="0">
                <a:solidFill>
                  <a:srgbClr val="FF0000"/>
                </a:solidFill>
                <a:latin typeface="+mj-lt"/>
              </a:rPr>
              <a:t>rtSurvey</a:t>
            </a:r>
            <a:r>
              <a:rPr lang="en-US" sz="2000" b="1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000" b="1" smtClean="0">
                <a:solidFill>
                  <a:srgbClr val="FF0000"/>
                </a:solidFill>
                <a:latin typeface="+mj-lt"/>
              </a:rPr>
              <a:t>is 3.0.139</a:t>
            </a:r>
            <a:endParaRPr lang="en-US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1CC371-FE3C-4739-8BCB-47CB61B78F46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14111"/>
            <a:ext cx="3067050" cy="490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6477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1CC371-FE3C-4739-8BCB-47CB61B78F46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>
                <a:latin typeface="+mj-lt"/>
              </a:rPr>
              <a:t>2.3. </a:t>
            </a:r>
            <a:r>
              <a:rPr lang="en-US" sz="2800" dirty="0" smtClean="0">
                <a:latin typeface="+mj-lt"/>
              </a:rPr>
              <a:t>Deactivate Registration</a:t>
            </a:r>
            <a:endParaRPr lang="en-US" sz="2800" dirty="0">
              <a:latin typeface="+mj-lt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3384272" y="2023281"/>
            <a:ext cx="2711728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60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6600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just"/>
            <a:r>
              <a:rPr lang="en-US" sz="2000" dirty="0" smtClean="0">
                <a:latin typeface="+mj-lt"/>
              </a:rPr>
              <a:t>Tap 5 times continuously on the name of agent</a:t>
            </a:r>
          </a:p>
          <a:p>
            <a:pPr marL="342900" lvl="3" indent="-342900" algn="just">
              <a:buSzPct val="60000"/>
              <a:buFont typeface="Wingdings" charset="2"/>
              <a:buChar char="n"/>
            </a:pPr>
            <a:r>
              <a:rPr lang="en-US" dirty="0" smtClean="0">
                <a:latin typeface="+mj-lt"/>
              </a:rPr>
              <a:t>When the next screen appear, click “DEACTIVATE”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447800"/>
            <a:ext cx="2743200" cy="4896000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 bwMode="auto">
          <a:xfrm>
            <a:off x="3619500" y="4655206"/>
            <a:ext cx="2286000" cy="2286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99104">
            <a:off x="7976989" y="4321747"/>
            <a:ext cx="371398" cy="513198"/>
          </a:xfrm>
          <a:prstGeom prst="rect">
            <a:avLst/>
          </a:prstGeom>
          <a:ln>
            <a:noFill/>
          </a:ln>
        </p:spPr>
      </p:pic>
      <p:grpSp>
        <p:nvGrpSpPr>
          <p:cNvPr id="3" name="Group 2"/>
          <p:cNvGrpSpPr/>
          <p:nvPr/>
        </p:nvGrpSpPr>
        <p:grpSpPr>
          <a:xfrm>
            <a:off x="228600" y="1457325"/>
            <a:ext cx="3120003" cy="4870249"/>
            <a:chOff x="1676400" y="1483076"/>
            <a:chExt cx="3120003" cy="487024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39"/>
            <a:stretch/>
          </p:blipFill>
          <p:spPr>
            <a:xfrm>
              <a:off x="1676400" y="1483076"/>
              <a:ext cx="3120003" cy="4870249"/>
            </a:xfrm>
            <a:prstGeom prst="rect">
              <a:avLst/>
            </a:prstGeom>
          </p:spPr>
        </p:pic>
        <p:sp>
          <p:nvSpPr>
            <p:cNvPr id="11" name="Oval 10"/>
            <p:cNvSpPr/>
            <p:nvPr/>
          </p:nvSpPr>
          <p:spPr bwMode="auto">
            <a:xfrm>
              <a:off x="2245801" y="2006951"/>
              <a:ext cx="1981200" cy="825324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43837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685800" y="1371600"/>
            <a:ext cx="77724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076" name="Rectangle 3"/>
          <p:cNvSpPr>
            <a:spLocks noChangeArrowheads="1"/>
          </p:cNvSpPr>
          <p:nvPr/>
        </p:nvSpPr>
        <p:spPr bwMode="auto">
          <a:xfrm>
            <a:off x="1371600" y="6019800"/>
            <a:ext cx="6400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  <a:buClr>
                <a:srgbClr val="CC3300"/>
              </a:buClr>
              <a:buSzPct val="60000"/>
              <a:buFont typeface="Wingdings" pitchFamily="2" charset="2"/>
              <a:buNone/>
            </a:pPr>
            <a:endParaRPr lang="en-US" sz="1800" b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3077" name="Rectangle 4"/>
          <p:cNvSpPr>
            <a:spLocks noChangeArrowheads="1"/>
          </p:cNvSpPr>
          <p:nvPr/>
        </p:nvSpPr>
        <p:spPr bwMode="auto">
          <a:xfrm>
            <a:off x="685800" y="1752600"/>
            <a:ext cx="7924800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de-DE" sz="2000">
                <a:latin typeface="Arial" charset="0"/>
              </a:rPr>
              <a:t/>
            </a:r>
            <a:br>
              <a:rPr lang="de-DE" sz="2000">
                <a:latin typeface="Arial" charset="0"/>
              </a:rPr>
            </a:b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34667" y="287867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AutoShape 4" descr="Image result for ad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762000" y="1524000"/>
            <a:ext cx="7772400" cy="460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000"/>
              </a:buClr>
              <a:buSzPct val="60000"/>
              <a:buFont typeface="Wingdings" pitchFamily="2" charset="2"/>
              <a:buNone/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/>
                <a:cs typeface="Arial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000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/>
                <a:cs typeface="Arial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000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/>
                <a:cs typeface="Arial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000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r>
              <a:rPr lang="en-US" sz="3200" b="1" dirty="0">
                <a:solidFill>
                  <a:srgbClr val="008000"/>
                </a:solidFill>
                <a:latin typeface="Arial" panose="020B0604020202020204" pitchFamily="34" charset="0"/>
              </a:rPr>
              <a:t>CHAPTER 3</a:t>
            </a:r>
          </a:p>
          <a:p>
            <a:r>
              <a:rPr lang="en-US" sz="3200" b="1" dirty="0">
                <a:solidFill>
                  <a:srgbClr val="008000"/>
                </a:solidFill>
                <a:latin typeface="Arial" panose="020B0604020202020204" pitchFamily="34" charset="0"/>
              </a:rPr>
              <a:t>HOW TO USE </a:t>
            </a:r>
            <a:r>
              <a:rPr lang="en-US" sz="3200" b="1" dirty="0" err="1" smtClean="0">
                <a:solidFill>
                  <a:srgbClr val="008000"/>
                </a:solidFill>
                <a:latin typeface="Arial" panose="020B0604020202020204" pitchFamily="34" charset="0"/>
              </a:rPr>
              <a:t>rtSURVEY</a:t>
            </a:r>
            <a:endParaRPr lang="en-US" b="1" kern="0" dirty="0" smtClean="0">
              <a:latin typeface="Arial" panose="020B0604020202020204" pitchFamily="34" charset="0"/>
            </a:endParaRPr>
          </a:p>
          <a:p>
            <a:endParaRPr lang="en-US" b="1" kern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0811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  <a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15337</TotalTime>
  <Words>1155</Words>
  <Application>Microsoft Office PowerPoint</Application>
  <PresentationFormat>On-screen Show (4:3)</PresentationFormat>
  <Paragraphs>207</Paragraphs>
  <Slides>33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Tahoma</vt:lpstr>
      <vt:lpstr>Trebuchet MS (Body)</vt:lpstr>
      <vt:lpstr>Wingdings</vt:lpstr>
      <vt:lpstr>Blends</vt:lpstr>
      <vt:lpstr>REAL-TIME SURVEY  INSTRUCTION MANUAL [Version: 3.0.139]</vt:lpstr>
      <vt:lpstr>Table of contents</vt:lpstr>
      <vt:lpstr>PowerPoint Presentation</vt:lpstr>
      <vt:lpstr>1. Introduction of rtSurvey</vt:lpstr>
      <vt:lpstr>PowerPoint Presentation</vt:lpstr>
      <vt:lpstr>2.1. Registration</vt:lpstr>
      <vt:lpstr>2.2. Login</vt:lpstr>
      <vt:lpstr>2.3. Deactivate Registration</vt:lpstr>
      <vt:lpstr>PowerPoint Presentation</vt:lpstr>
      <vt:lpstr>3.1. Home screen (1)</vt:lpstr>
      <vt:lpstr>3.1. Home screen (2)</vt:lpstr>
      <vt:lpstr>3.2. How to fill out the form?</vt:lpstr>
      <vt:lpstr>3.2. How to fill out the form?  Functions of the icons on the toolbar</vt:lpstr>
      <vt:lpstr>3.2. How to fill out the form? Table of contents</vt:lpstr>
      <vt:lpstr>3.3.How to submit form into the server? </vt:lpstr>
      <vt:lpstr>3.3 How to submit form into the server?</vt:lpstr>
      <vt:lpstr>PowerPoint Presentation</vt:lpstr>
      <vt:lpstr>PowerPoint Presentation</vt:lpstr>
      <vt:lpstr>PowerPoint Presentation</vt:lpstr>
      <vt:lpstr>4.1 How to delete answers?</vt:lpstr>
      <vt:lpstr>4.2 Get GPS</vt:lpstr>
      <vt:lpstr>4.3 Dropdown list of answers</vt:lpstr>
      <vt:lpstr>4.4 Enter Text/number</vt:lpstr>
      <vt:lpstr>PowerPoint Presentation</vt:lpstr>
      <vt:lpstr>4.6 Single-choice questions </vt:lpstr>
      <vt:lpstr>4.6 Single-choice questions </vt:lpstr>
      <vt:lpstr>PowerPoint Presentation</vt:lpstr>
      <vt:lpstr>5.1. Notifications</vt:lpstr>
      <vt:lpstr>5.2. Tasks (1)</vt:lpstr>
      <vt:lpstr>5.2. Tasks (2)</vt:lpstr>
      <vt:lpstr>5.3. Check Internet Connection</vt:lpstr>
      <vt:lpstr>5.4. User Profile</vt:lpstr>
      <vt:lpstr>THANK YOU!</vt:lpstr>
    </vt:vector>
  </TitlesOfParts>
  <Company>home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Poverty Mapping Methods</dc:title>
  <dc:creator>nguyen viet cuong</dc:creator>
  <cp:lastModifiedBy>RePack by Diakov</cp:lastModifiedBy>
  <cp:revision>1674</cp:revision>
  <dcterms:created xsi:type="dcterms:W3CDTF">2003-09-29T03:53:55Z</dcterms:created>
  <dcterms:modified xsi:type="dcterms:W3CDTF">2018-04-17T10:35:36Z</dcterms:modified>
</cp:coreProperties>
</file>